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5" r:id="rId8"/>
  </p:sldMasterIdLst>
  <p:notesMasterIdLst>
    <p:notesMasterId r:id="rId23"/>
  </p:notesMasterIdLst>
  <p:handoutMasterIdLst>
    <p:handoutMasterId r:id="rId75"/>
  </p:handoutMasterIdLst>
  <p:sldIdLst>
    <p:sldId id="462" r:id="rId9"/>
    <p:sldId id="464" r:id="rId10"/>
    <p:sldId id="539" r:id="rId11"/>
    <p:sldId id="540" r:id="rId12"/>
    <p:sldId id="541" r:id="rId13"/>
    <p:sldId id="535" r:id="rId14"/>
    <p:sldId id="463" r:id="rId15"/>
    <p:sldId id="469" r:id="rId16"/>
    <p:sldId id="490" r:id="rId17"/>
    <p:sldId id="542" r:id="rId18"/>
    <p:sldId id="550" r:id="rId19"/>
    <p:sldId id="543" r:id="rId20"/>
    <p:sldId id="544" r:id="rId21"/>
    <p:sldId id="487" r:id="rId22"/>
    <p:sldId id="545" r:id="rId24"/>
    <p:sldId id="485" r:id="rId25"/>
    <p:sldId id="546" r:id="rId26"/>
    <p:sldId id="547" r:id="rId27"/>
    <p:sldId id="548" r:id="rId28"/>
    <p:sldId id="471" r:id="rId29"/>
    <p:sldId id="549" r:id="rId30"/>
    <p:sldId id="472" r:id="rId31"/>
    <p:sldId id="593" r:id="rId32"/>
    <p:sldId id="551" r:id="rId33"/>
    <p:sldId id="552" r:id="rId34"/>
    <p:sldId id="554" r:id="rId35"/>
    <p:sldId id="553" r:id="rId36"/>
    <p:sldId id="555" r:id="rId37"/>
    <p:sldId id="594" r:id="rId38"/>
    <p:sldId id="595" r:id="rId39"/>
    <p:sldId id="556" r:id="rId40"/>
    <p:sldId id="557" r:id="rId41"/>
    <p:sldId id="558" r:id="rId42"/>
    <p:sldId id="560" r:id="rId43"/>
    <p:sldId id="559" r:id="rId44"/>
    <p:sldId id="561" r:id="rId45"/>
    <p:sldId id="562" r:id="rId46"/>
    <p:sldId id="564" r:id="rId47"/>
    <p:sldId id="565" r:id="rId48"/>
    <p:sldId id="566" r:id="rId49"/>
    <p:sldId id="568" r:id="rId50"/>
    <p:sldId id="569" r:id="rId51"/>
    <p:sldId id="567" r:id="rId52"/>
    <p:sldId id="596" r:id="rId53"/>
    <p:sldId id="570" r:id="rId54"/>
    <p:sldId id="571" r:id="rId55"/>
    <p:sldId id="572" r:id="rId56"/>
    <p:sldId id="573" r:id="rId57"/>
    <p:sldId id="574" r:id="rId58"/>
    <p:sldId id="580" r:id="rId59"/>
    <p:sldId id="582" r:id="rId60"/>
    <p:sldId id="575" r:id="rId61"/>
    <p:sldId id="583" r:id="rId62"/>
    <p:sldId id="589" r:id="rId63"/>
    <p:sldId id="576" r:id="rId64"/>
    <p:sldId id="585" r:id="rId65"/>
    <p:sldId id="586" r:id="rId66"/>
    <p:sldId id="587" r:id="rId67"/>
    <p:sldId id="577" r:id="rId68"/>
    <p:sldId id="588" r:id="rId69"/>
    <p:sldId id="590" r:id="rId70"/>
    <p:sldId id="591" r:id="rId71"/>
    <p:sldId id="578" r:id="rId72"/>
    <p:sldId id="592" r:id="rId73"/>
    <p:sldId id="264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04F"/>
    <a:srgbClr val="AD2B26"/>
    <a:srgbClr val="D7271B"/>
    <a:srgbClr val="B60004"/>
    <a:srgbClr val="F5FAF2"/>
    <a:srgbClr val="61BB2F"/>
    <a:srgbClr val="1C1C1C"/>
    <a:srgbClr val="F8FBF6"/>
    <a:srgbClr val="AD2A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5" autoAdjust="0"/>
    <p:restoredTop sz="95244" autoAdjust="0"/>
  </p:normalViewPr>
  <p:slideViewPr>
    <p:cSldViewPr snapToGrid="0">
      <p:cViewPr varScale="1">
        <p:scale>
          <a:sx n="72" d="100"/>
          <a:sy n="72" d="100"/>
        </p:scale>
        <p:origin x="72" y="370"/>
      </p:cViewPr>
      <p:guideLst>
        <p:guide orient="horz" pos="218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613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handoutMaster" Target="handoutMasters/handoutMaster1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举例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27004"/>
            <a:ext cx="10749598" cy="385054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运算符：对常量或者变量进行操作的</a:t>
            </a:r>
            <a:r>
              <a:rPr lang="zh-CN" altLang="en-US" dirty="0">
                <a:solidFill>
                  <a:srgbClr val="AD2B26"/>
                </a:solidFill>
              </a:rPr>
              <a:t>符号</a:t>
            </a:r>
            <a:endParaRPr lang="en-US" altLang="zh-CN" sz="2665" dirty="0">
              <a:solidFill>
                <a:srgbClr val="AD2B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表达式：用</a:t>
            </a:r>
            <a:r>
              <a:rPr lang="zh-CN" altLang="en-US" dirty="0">
                <a:solidFill>
                  <a:srgbClr val="AD2B26"/>
                </a:solidFill>
              </a:rPr>
              <a:t>运算符</a:t>
            </a:r>
            <a:r>
              <a:rPr lang="zh-CN" altLang="en-US" dirty="0">
                <a:solidFill>
                  <a:srgbClr val="262626"/>
                </a:solidFill>
              </a:rPr>
              <a:t>把常量或者变量连接起来</a:t>
            </a:r>
            <a:r>
              <a:rPr lang="zh-CN" altLang="en-US" dirty="0">
                <a:solidFill>
                  <a:srgbClr val="AD2B26"/>
                </a:solidFill>
              </a:rPr>
              <a:t>符合</a:t>
            </a:r>
            <a:r>
              <a:rPr lang="en-US" altLang="zh-CN" dirty="0">
                <a:solidFill>
                  <a:srgbClr val="AD2B26"/>
                </a:solidFill>
              </a:rPr>
              <a:t>java</a:t>
            </a:r>
            <a:r>
              <a:rPr lang="zh-CN" altLang="en-US" dirty="0">
                <a:solidFill>
                  <a:srgbClr val="AD2B26"/>
                </a:solidFill>
              </a:rPr>
              <a:t>语法的式子</a:t>
            </a:r>
            <a:r>
              <a:rPr lang="zh-CN" altLang="en-US" dirty="0">
                <a:solidFill>
                  <a:srgbClr val="262626"/>
                </a:solidFill>
              </a:rPr>
              <a:t>就可以称为表达式。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                  </a:t>
            </a:r>
            <a:r>
              <a:rPr lang="zh-CN" altLang="en-US" dirty="0">
                <a:solidFill>
                  <a:srgbClr val="262626"/>
                </a:solidFill>
              </a:rPr>
              <a:t>   </a:t>
            </a:r>
            <a:r>
              <a:rPr lang="en-US" altLang="zh-CN" dirty="0">
                <a:solidFill>
                  <a:srgbClr val="262626"/>
                </a:solidFill>
              </a:rPr>
              <a:t>  </a:t>
            </a:r>
            <a:r>
              <a:rPr lang="zh-CN" altLang="en-US" dirty="0">
                <a:solidFill>
                  <a:srgbClr val="262626"/>
                </a:solidFill>
              </a:rPr>
              <a:t>不同运算符连接的表达式体现的是不同类型的</a:t>
            </a:r>
            <a:r>
              <a:rPr lang="zh-CN" altLang="en-US">
                <a:solidFill>
                  <a:srgbClr val="262626"/>
                </a:solidFill>
              </a:rPr>
              <a:t>表达式。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5" name="标题 2"/>
          <p:cNvSpPr txBox="1"/>
          <p:nvPr userDrawn="1"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kumimoji="1" lang="zh-CN" altLang="en-US" sz="2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运算符和表达式</a:t>
            </a:r>
            <a:endParaRPr kumimoji="1" lang="zh-CN" altLang="en-US" sz="2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950464" y="3813472"/>
            <a:ext cx="7784108" cy="1417524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" name="三角形 5"/>
          <p:cNvSpPr/>
          <p:nvPr userDrawn="1"/>
        </p:nvSpPr>
        <p:spPr>
          <a:xfrm rot="2651319">
            <a:off x="851567" y="3691746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4880" y="3335875"/>
            <a:ext cx="10302240" cy="233680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44952" y="340834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文本占位符 1"/>
          <p:cNvSpPr txBox="1"/>
          <p:nvPr userDrawn="1"/>
        </p:nvSpPr>
        <p:spPr>
          <a:xfrm>
            <a:off x="1141908" y="3781757"/>
            <a:ext cx="3267532" cy="160622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int a = 10;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b = 20;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c = a + b;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3209542" y="4136592"/>
            <a:ext cx="7045962" cy="7083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注释的背景颜色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 + b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8" Type="http://schemas.openxmlformats.org/officeDocument/2006/relationships/theme" Target="../theme/theme6.xml"/><Relationship Id="rId17" Type="http://schemas.openxmlformats.org/officeDocument/2006/relationships/image" Target="../media/image4.png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push dir="u"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9590666" y="6582370"/>
            <a:ext cx="1533203" cy="270519"/>
          </a:xfrm>
          <a:prstGeom prst="parallelogram">
            <a:avLst>
              <a:gd name="adj" fmla="val 79569"/>
            </a:avLst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2"/>
          <p:cNvSpPr>
            <a:spLocks noChangeArrowheads="1"/>
          </p:cNvSpPr>
          <p:nvPr userDrawn="1"/>
        </p:nvSpPr>
        <p:spPr bwMode="auto">
          <a:xfrm>
            <a:off x="-1" y="6787663"/>
            <a:ext cx="12187759" cy="10247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" y="6799927"/>
            <a:ext cx="10047353" cy="83354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slow">
    <p:push dir="u"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0.GIF"/><Relationship Id="rId4" Type="http://schemas.openxmlformats.org/officeDocument/2006/relationships/image" Target="../media/image6.jpe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8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9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分布式缓存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集群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91317" y="334142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Consolas" panose="020B0609020204030204" pitchFamily="49" charset="0"/>
              </a:rPr>
              <a:t>save</a:t>
            </a:r>
            <a:endParaRPr lang="zh-CN" alt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1836" y="3018911"/>
            <a:ext cx="8621378" cy="19227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3823448" y="3390552"/>
            <a:ext cx="860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save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11833" y="3716384"/>
            <a:ext cx="1721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ok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84059" y="3441094"/>
            <a:ext cx="5042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由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Redis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主进程来执行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RDB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，会阻塞所有命令</a:t>
            </a:r>
            <a:endParaRPr lang="zh-CN" altLang="en-US" sz="160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11833" y="4072278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</a:rPr>
              <a:t>127.0.0.1:6379&gt;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23449" y="4072278"/>
            <a:ext cx="130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bgsave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11833" y="4428171"/>
            <a:ext cx="5210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Background saving started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39554" y="4133834"/>
            <a:ext cx="5042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开启子进程执行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RDB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，避免主进程受到影响</a:t>
            </a:r>
            <a:endParaRPr lang="zh-CN" altLang="en-US" sz="160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0880" y="3775340"/>
            <a:ext cx="10208132" cy="12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255079"/>
          </a:xfrm>
        </p:spPr>
        <p:txBody>
          <a:bodyPr/>
          <a:lstStyle/>
          <a:p>
            <a:r>
              <a:rPr lang="en-US" altLang="zh-CN"/>
              <a:t>RDB</a:t>
            </a:r>
            <a:r>
              <a:rPr lang="zh-CN" altLang="en-US"/>
              <a:t>全称</a:t>
            </a:r>
            <a:r>
              <a:rPr lang="en-US" altLang="zh-CN"/>
              <a:t>Redis Database Backup file</a:t>
            </a:r>
            <a:r>
              <a:rPr lang="zh-CN" altLang="en-US"/>
              <a:t>（</a:t>
            </a:r>
            <a:r>
              <a:rPr lang="en-US" altLang="zh-CN"/>
              <a:t>Redis</a:t>
            </a:r>
            <a:r>
              <a:rPr lang="zh-CN" altLang="en-US"/>
              <a:t>数据备份文件），也被叫做</a:t>
            </a:r>
            <a:r>
              <a:rPr lang="en-US" altLang="zh-CN"/>
              <a:t>Redis</a:t>
            </a:r>
            <a:r>
              <a:rPr lang="zh-CN" altLang="en-US"/>
              <a:t>数据快照。简单来说就是</a:t>
            </a:r>
            <a:r>
              <a:rPr lang="zh-CN" altLang="en-US" b="0" i="0">
                <a:solidFill>
                  <a:srgbClr val="000000"/>
                </a:solidFill>
                <a:effectLst/>
                <a:latin typeface="-apple-system"/>
              </a:rPr>
              <a:t>把内存中的所有数据都记录到磁盘中</a:t>
            </a:r>
            <a:r>
              <a:rPr lang="zh-CN" altLang="en-US"/>
              <a:t>。当</a:t>
            </a:r>
            <a:r>
              <a:rPr lang="en-US" altLang="zh-CN"/>
              <a:t>Redis</a:t>
            </a:r>
            <a:r>
              <a:rPr lang="zh-CN" altLang="en-US"/>
              <a:t>实例故障重启后，从磁盘读取快照文件，恢复数据。</a:t>
            </a:r>
            <a:endParaRPr lang="en-US" altLang="zh-CN"/>
          </a:p>
          <a:p>
            <a:r>
              <a:rPr lang="zh-CN" altLang="en-US"/>
              <a:t>快照文件称为</a:t>
            </a:r>
            <a:r>
              <a:rPr lang="en-US" altLang="zh-CN"/>
              <a:t>RDB</a:t>
            </a:r>
            <a:r>
              <a:rPr lang="zh-CN" altLang="en-US"/>
              <a:t>文件，默认是保存在当前运行目录。</a:t>
            </a:r>
            <a:endParaRPr lang="en-US" altLang="zh-CN"/>
          </a:p>
        </p:txBody>
      </p:sp>
      <p:sp>
        <p:nvSpPr>
          <p:cNvPr id="14" name="文本占位符 2"/>
          <p:cNvSpPr txBox="1"/>
          <p:nvPr/>
        </p:nvSpPr>
        <p:spPr>
          <a:xfrm>
            <a:off x="710880" y="5166205"/>
            <a:ext cx="10698800" cy="4915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停机时会执行一次</a:t>
            </a:r>
            <a:r>
              <a:rPr lang="en-US" altLang="zh-CN"/>
              <a:t>RDB</a:t>
            </a:r>
            <a:r>
              <a:rPr lang="zh-CN" altLang="en-US"/>
              <a:t>。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00052 0.03796 " pathEditMode="relative" rAng="0" ptsTypes="AA">
                                      <p:cBhvr>
                                        <p:cTn id="26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path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52 0.03796 L -0.00156 0.09838 " pathEditMode="relative" rAng="0" ptsTypes="AA">
                                      <p:cBhvr>
                                        <p:cTn id="2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156 0.09838 L -0.00377 0.17546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8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30" grpId="0"/>
      <p:bldP spid="31" grpId="0"/>
      <p:bldP spid="32" grpId="0"/>
      <p:bldP spid="20" grpId="0" animBg="1"/>
      <p:bldP spid="20" grpId="1" animBg="1"/>
      <p:bldP spid="20" grpId="2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首先需要在</a:t>
            </a:r>
            <a:r>
              <a:rPr lang="en-US" altLang="zh-CN"/>
              <a:t>Linux</a:t>
            </a:r>
            <a:r>
              <a:rPr lang="zh-CN" altLang="en-US"/>
              <a:t>系统中安装一个</a:t>
            </a:r>
            <a:r>
              <a:rPr lang="en-US" altLang="zh-CN"/>
              <a:t>Redis</a:t>
            </a:r>
            <a:r>
              <a:rPr lang="zh-CN" altLang="en-US"/>
              <a:t>，如果尚未安装的同学，可以参考课前资料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RDB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804796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内部有触发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的机制，可以在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redis.conf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文件中找到，格式如下：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的其它配置也可以在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redis.conf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文件中设置：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9211" y="2111263"/>
            <a:ext cx="9722224" cy="1077218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900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秒内，如果至少有</a:t>
            </a: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个</a:t>
            </a: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被修改，则执行</a:t>
            </a: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bgsave 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 如果是</a:t>
            </a: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save "" 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则表示禁用</a:t>
            </a: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endParaRPr lang="en-US" altLang="zh-CN" sz="16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save 900 1  </a:t>
            </a: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save 300 10  </a:t>
            </a: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save 60 10000 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89211" y="3810009"/>
            <a:ext cx="9722224" cy="2062103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是否压缩 </a:t>
            </a: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建议不开启，压缩也会消耗</a:t>
            </a: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cpu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，磁盘的话不值钱</a:t>
            </a:r>
            <a:endParaRPr lang="zh-CN" altLang="en-US" sz="16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rdbcompression yes</a:t>
            </a: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RDB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文件名称</a:t>
            </a:r>
            <a:endParaRPr lang="zh-CN" altLang="en-US" sz="16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dbfilename dump.rdb  </a:t>
            </a: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文件保存的</a:t>
            </a:r>
            <a:r>
              <a:rPr lang="zh-CN" altLang="en-US" sz="16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路径目录</a:t>
            </a:r>
            <a:endParaRPr lang="zh-CN" altLang="en-US" sz="16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dir ./ 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: 圆角 95"/>
          <p:cNvSpPr/>
          <p:nvPr/>
        </p:nvSpPr>
        <p:spPr>
          <a:xfrm>
            <a:off x="3217569" y="4027989"/>
            <a:ext cx="658905" cy="747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页表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3783740" y="5168258"/>
            <a:ext cx="4424082" cy="15418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48504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</a:t>
            </a:r>
            <a:endParaRPr lang="en-US" altLang="zh-CN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r>
              <a:rPr lang="zh-CN" altLang="en-US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</a:t>
            </a:r>
            <a:endParaRPr lang="en-US" altLang="zh-CN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r>
              <a:rPr lang="zh-CN" altLang="en-US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</a:t>
            </a:r>
            <a:endParaRPr lang="en-US" altLang="zh-CN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r>
              <a:rPr lang="zh-CN" altLang="en-US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</a:t>
            </a:r>
            <a:endParaRPr lang="zh-CN" altLang="en-US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366656" y="5204013"/>
            <a:ext cx="1303085" cy="10619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read-only</a:t>
            </a:r>
            <a:endParaRPr lang="en-US" altLang="zh-CN" sz="14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7878450" y="3148775"/>
            <a:ext cx="2395314" cy="1766719"/>
          </a:xfrm>
          <a:prstGeom prst="roundRect">
            <a:avLst>
              <a:gd name="adj" fmla="val 12100"/>
            </a:avLst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1642492" y="3254188"/>
            <a:ext cx="2395314" cy="1766719"/>
          </a:xfrm>
          <a:prstGeom prst="roundRect">
            <a:avLst>
              <a:gd name="adj" fmla="val 12100"/>
            </a:avLst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0880" y="818717"/>
            <a:ext cx="10698800" cy="517190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RDB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183067"/>
            <a:ext cx="10698800" cy="1804796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bgsave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开始时会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fork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主进程得到子进程，子进程</a:t>
            </a:r>
            <a:r>
              <a:rPr lang="zh-CN" altLang="en-US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共享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主进程的内存数据。完成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fork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后读取内存数据并写入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fork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采用的是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copy-on-write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技术：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当主进程执行读操作时，访问共享内存；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当主进程执行写操作时，则会拷贝一份数据，执行写操作。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013889" y="3351174"/>
            <a:ext cx="552893" cy="88781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2140499" y="3368452"/>
            <a:ext cx="320938" cy="853262"/>
          </a:xfrm>
          <a:custGeom>
            <a:avLst/>
            <a:gdLst>
              <a:gd name="connsiteX0" fmla="*/ 555540 w 757562"/>
              <a:gd name="connsiteY0" fmla="*/ 0 h 2679404"/>
              <a:gd name="connsiteX1" fmla="*/ 2647 w 757562"/>
              <a:gd name="connsiteY1" fmla="*/ 946297 h 2679404"/>
              <a:gd name="connsiteX2" fmla="*/ 757559 w 757562"/>
              <a:gd name="connsiteY2" fmla="*/ 1073888 h 2679404"/>
              <a:gd name="connsiteX3" fmla="*/ 13280 w 757562"/>
              <a:gd name="connsiteY3" fmla="*/ 1765004 h 2679404"/>
              <a:gd name="connsiteX4" fmla="*/ 746926 w 757562"/>
              <a:gd name="connsiteY4" fmla="*/ 1850065 h 2679404"/>
              <a:gd name="connsiteX5" fmla="*/ 130238 w 757562"/>
              <a:gd name="connsiteY5" fmla="*/ 2679404 h 267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562" h="2679404">
                <a:moveTo>
                  <a:pt x="555540" y="0"/>
                </a:moveTo>
                <a:cubicBezTo>
                  <a:pt x="262258" y="383658"/>
                  <a:pt x="-31023" y="767316"/>
                  <a:pt x="2647" y="946297"/>
                </a:cubicBezTo>
                <a:cubicBezTo>
                  <a:pt x="36317" y="1125278"/>
                  <a:pt x="755787" y="937437"/>
                  <a:pt x="757559" y="1073888"/>
                </a:cubicBezTo>
                <a:cubicBezTo>
                  <a:pt x="759331" y="1210339"/>
                  <a:pt x="15052" y="1635641"/>
                  <a:pt x="13280" y="1765004"/>
                </a:cubicBezTo>
                <a:cubicBezTo>
                  <a:pt x="11508" y="1894367"/>
                  <a:pt x="727433" y="1697665"/>
                  <a:pt x="746926" y="1850065"/>
                </a:cubicBezTo>
                <a:cubicBezTo>
                  <a:pt x="766419" y="2002465"/>
                  <a:pt x="448328" y="2340934"/>
                  <a:pt x="130238" y="2679404"/>
                </a:cubicBezTo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14836" y="328968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主进程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9424782" y="3351174"/>
            <a:ext cx="552893" cy="88781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9551392" y="3368452"/>
            <a:ext cx="320938" cy="853262"/>
          </a:xfrm>
          <a:custGeom>
            <a:avLst/>
            <a:gdLst>
              <a:gd name="connsiteX0" fmla="*/ 555540 w 757562"/>
              <a:gd name="connsiteY0" fmla="*/ 0 h 2679404"/>
              <a:gd name="connsiteX1" fmla="*/ 2647 w 757562"/>
              <a:gd name="connsiteY1" fmla="*/ 946297 h 2679404"/>
              <a:gd name="connsiteX2" fmla="*/ 757559 w 757562"/>
              <a:gd name="connsiteY2" fmla="*/ 1073888 h 2679404"/>
              <a:gd name="connsiteX3" fmla="*/ 13280 w 757562"/>
              <a:gd name="connsiteY3" fmla="*/ 1765004 h 2679404"/>
              <a:gd name="connsiteX4" fmla="*/ 746926 w 757562"/>
              <a:gd name="connsiteY4" fmla="*/ 1850065 h 2679404"/>
              <a:gd name="connsiteX5" fmla="*/ 130238 w 757562"/>
              <a:gd name="connsiteY5" fmla="*/ 2679404 h 267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562" h="2679404">
                <a:moveTo>
                  <a:pt x="555540" y="0"/>
                </a:moveTo>
                <a:cubicBezTo>
                  <a:pt x="262258" y="383658"/>
                  <a:pt x="-31023" y="767316"/>
                  <a:pt x="2647" y="946297"/>
                </a:cubicBezTo>
                <a:cubicBezTo>
                  <a:pt x="36317" y="1125278"/>
                  <a:pt x="755787" y="937437"/>
                  <a:pt x="757559" y="1073888"/>
                </a:cubicBezTo>
                <a:cubicBezTo>
                  <a:pt x="759331" y="1210339"/>
                  <a:pt x="15052" y="1635641"/>
                  <a:pt x="13280" y="1765004"/>
                </a:cubicBezTo>
                <a:cubicBezTo>
                  <a:pt x="11508" y="1894367"/>
                  <a:pt x="727433" y="1697665"/>
                  <a:pt x="746926" y="1850065"/>
                </a:cubicBezTo>
                <a:cubicBezTo>
                  <a:pt x="766419" y="2002465"/>
                  <a:pt x="448328" y="2340934"/>
                  <a:pt x="130238" y="2679404"/>
                </a:cubicBezTo>
              </a:path>
            </a:pathLst>
          </a:cu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88646" y="3458154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fork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3210886" y="4034118"/>
            <a:ext cx="658905" cy="747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页表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连接符: 肘形 32"/>
          <p:cNvCxnSpPr>
            <a:stCxn id="5" idx="2"/>
            <a:endCxn id="31" idx="1"/>
          </p:cNvCxnSpPr>
          <p:nvPr/>
        </p:nvCxnSpPr>
        <p:spPr>
          <a:xfrm rot="16200000" flipH="1">
            <a:off x="2666297" y="3863032"/>
            <a:ext cx="168629" cy="920550"/>
          </a:xfrm>
          <a:prstGeom prst="bentConnector2">
            <a:avLst/>
          </a:prstGeom>
          <a:ln>
            <a:solidFill>
              <a:srgbClr val="4850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5517437" y="5529629"/>
            <a:ext cx="956689" cy="266209"/>
          </a:xfrm>
          <a:prstGeom prst="roundRect">
            <a:avLst/>
          </a:prstGeom>
          <a:solidFill>
            <a:srgbClr val="48504F"/>
          </a:solidFill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</a:t>
            </a: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5515706" y="5907591"/>
            <a:ext cx="960151" cy="266209"/>
          </a:xfrm>
          <a:prstGeom prst="roundRect">
            <a:avLst/>
          </a:prstGeom>
          <a:solidFill>
            <a:srgbClr val="48504F"/>
          </a:solidFill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</a:t>
            </a:r>
            <a:r>
              <a:rPr lang="en-US" altLang="zh-CN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endParaRPr lang="en-US" altLang="zh-CN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9" name="连接符: 肘形 38"/>
          <p:cNvCxnSpPr>
            <a:stCxn id="31" idx="3"/>
            <a:endCxn id="34" idx="1"/>
          </p:cNvCxnSpPr>
          <p:nvPr/>
        </p:nvCxnSpPr>
        <p:spPr>
          <a:xfrm>
            <a:off x="3869791" y="4407622"/>
            <a:ext cx="1647646" cy="1255112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/>
          <p:cNvCxnSpPr>
            <a:stCxn id="31" idx="3"/>
            <a:endCxn id="37" idx="1"/>
          </p:cNvCxnSpPr>
          <p:nvPr/>
        </p:nvCxnSpPr>
        <p:spPr>
          <a:xfrm>
            <a:off x="3869791" y="4407622"/>
            <a:ext cx="1645915" cy="1633074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829942" y="478219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8121773" y="4034117"/>
            <a:ext cx="658905" cy="747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页表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箭头: 右 56"/>
          <p:cNvSpPr/>
          <p:nvPr/>
        </p:nvSpPr>
        <p:spPr>
          <a:xfrm>
            <a:off x="4758652" y="3627977"/>
            <a:ext cx="2474259" cy="514001"/>
          </a:xfrm>
          <a:prstGeom prst="rightArrow">
            <a:avLst>
              <a:gd name="adj1" fmla="val 39536"/>
              <a:gd name="adj2" fmla="val 50000"/>
            </a:avLst>
          </a:prstGeom>
          <a:gradFill flip="none" rotWithShape="1">
            <a:gsLst>
              <a:gs pos="0">
                <a:srgbClr val="51726F"/>
              </a:gs>
              <a:gs pos="70000">
                <a:srgbClr val="48504F"/>
              </a:gs>
            </a:gsLst>
            <a:lin ang="5400000" scaled="1"/>
            <a:tileRect/>
          </a:gradFill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550788" y="403213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复制页表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711125" y="318840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子进程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2" name="连接符: 肘形 61"/>
          <p:cNvCxnSpPr>
            <a:stCxn id="24" idx="2"/>
            <a:endCxn id="56" idx="3"/>
          </p:cNvCxnSpPr>
          <p:nvPr/>
        </p:nvCxnSpPr>
        <p:spPr>
          <a:xfrm rot="5400000">
            <a:off x="9156640" y="3863032"/>
            <a:ext cx="168628" cy="920551"/>
          </a:xfrm>
          <a:prstGeom prst="bentConnector2">
            <a:avLst/>
          </a:prstGeom>
          <a:ln>
            <a:solidFill>
              <a:srgbClr val="4850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38"/>
          <p:cNvCxnSpPr>
            <a:stCxn id="56" idx="1"/>
            <a:endCxn id="37" idx="3"/>
          </p:cNvCxnSpPr>
          <p:nvPr/>
        </p:nvCxnSpPr>
        <p:spPr>
          <a:xfrm flipH="1">
            <a:off x="6475857" y="4407621"/>
            <a:ext cx="1645916" cy="1633075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连接符: 肘形 39"/>
          <p:cNvCxnSpPr>
            <a:stCxn id="56" idx="1"/>
            <a:endCxn id="34" idx="3"/>
          </p:cNvCxnSpPr>
          <p:nvPr/>
        </p:nvCxnSpPr>
        <p:spPr>
          <a:xfrm flipH="1">
            <a:off x="6474126" y="4407621"/>
            <a:ext cx="1647647" cy="1255113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圆柱体 73"/>
          <p:cNvSpPr/>
          <p:nvPr/>
        </p:nvSpPr>
        <p:spPr>
          <a:xfrm>
            <a:off x="10209953" y="5733319"/>
            <a:ext cx="1293357" cy="300306"/>
          </a:xfrm>
          <a:prstGeom prst="can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磁盘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5" name="连接符: 肘形 74"/>
          <p:cNvCxnSpPr>
            <a:stCxn id="24" idx="3"/>
            <a:endCxn id="74" idx="1"/>
          </p:cNvCxnSpPr>
          <p:nvPr/>
        </p:nvCxnSpPr>
        <p:spPr>
          <a:xfrm>
            <a:off x="9977675" y="3795084"/>
            <a:ext cx="878957" cy="19382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9711861" y="5204013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替换旧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1" name="矩形: 圆角 80"/>
          <p:cNvSpPr/>
          <p:nvPr/>
        </p:nvSpPr>
        <p:spPr>
          <a:xfrm>
            <a:off x="3935295" y="5935024"/>
            <a:ext cx="960151" cy="266209"/>
          </a:xfrm>
          <a:prstGeom prst="roundRect">
            <a:avLst/>
          </a:prstGeom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副本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87" name="连接符: 肘形 86"/>
          <p:cNvCxnSpPr>
            <a:stCxn id="31" idx="2"/>
            <a:endCxn id="81" idx="1"/>
          </p:cNvCxnSpPr>
          <p:nvPr/>
        </p:nvCxnSpPr>
        <p:spPr>
          <a:xfrm rot="16200000" flipH="1">
            <a:off x="3094315" y="5227149"/>
            <a:ext cx="1287004" cy="394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979386" y="535930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" name="箭头: 下弧形 88"/>
          <p:cNvSpPr/>
          <p:nvPr/>
        </p:nvSpPr>
        <p:spPr>
          <a:xfrm flipH="1">
            <a:off x="4208924" y="6194450"/>
            <a:ext cx="1762803" cy="433457"/>
          </a:xfrm>
          <a:prstGeom prst="curvedUpArrow">
            <a:avLst>
              <a:gd name="adj1" fmla="val 18892"/>
              <a:gd name="adj2" fmla="val 87605"/>
              <a:gd name="adj3" fmla="val 31204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数据拷贝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606419" y="478219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8" name="连接符: 肘形 39"/>
          <p:cNvCxnSpPr>
            <a:stCxn id="31" idx="3"/>
            <a:endCxn id="81" idx="0"/>
          </p:cNvCxnSpPr>
          <p:nvPr/>
        </p:nvCxnSpPr>
        <p:spPr>
          <a:xfrm>
            <a:off x="3869791" y="4407622"/>
            <a:ext cx="545580" cy="1527402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022059" y="547127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40182 -0.00047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91" y="-2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5125 -0.007704 E" pathEditMode="relative" ptsTypes="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125 0.007704 L 0 0 E" pathEditMode="relative" ptsTypes="">
                                      <p:cBhvr>
                                        <p:cTn id="1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3148" y="93529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301682" y="10691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30" grpId="0" animBg="1"/>
      <p:bldP spid="95" grpId="0" animBg="1"/>
      <p:bldP spid="60" grpId="0" animBg="1"/>
      <p:bldP spid="59" grpId="0" animBg="1"/>
      <p:bldP spid="5" grpId="0" animBg="1"/>
      <p:bldP spid="22" grpId="0" animBg="1"/>
      <p:bldP spid="23" grpId="0"/>
      <p:bldP spid="24" grpId="0" animBg="1"/>
      <p:bldP spid="25" grpId="0" animBg="1"/>
      <p:bldP spid="29" grpId="0"/>
      <p:bldP spid="31" grpId="0" animBg="1"/>
      <p:bldP spid="34" grpId="0" animBg="1"/>
      <p:bldP spid="37" grpId="0" animBg="1"/>
      <p:bldP spid="52" grpId="0"/>
      <p:bldP spid="56" grpId="0" animBg="1"/>
      <p:bldP spid="57" grpId="0" animBg="1"/>
      <p:bldP spid="58" grpId="0"/>
      <p:bldP spid="61" grpId="0"/>
      <p:bldP spid="74" grpId="0" animBg="1"/>
      <p:bldP spid="78" grpId="0"/>
      <p:bldP spid="81" grpId="0" animBg="1"/>
      <p:bldP spid="88" grpId="0"/>
      <p:bldP spid="89" grpId="0" animBg="1"/>
      <p:bldP spid="94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RDB</a:t>
            </a:r>
            <a:r>
              <a:rPr lang="zh-CN" altLang="en-US"/>
              <a:t>方式</a:t>
            </a:r>
            <a:r>
              <a:rPr lang="en-US" altLang="zh-CN"/>
              <a:t>bgsave</a:t>
            </a:r>
            <a:r>
              <a:rPr lang="zh-CN" altLang="en-US"/>
              <a:t>的基本流程？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fork</a:t>
            </a:r>
            <a:r>
              <a:rPr lang="zh-CN" altLang="en-US" sz="1600"/>
              <a:t>主进程得到一个子进程，共享内存空间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子进程读取内存数据并写入新的</a:t>
            </a:r>
            <a:r>
              <a:rPr lang="en-US" altLang="zh-CN" sz="1600"/>
              <a:t>RDB</a:t>
            </a:r>
            <a:r>
              <a:rPr lang="zh-CN" altLang="en-US" sz="1600"/>
              <a:t>文件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用新</a:t>
            </a:r>
            <a:r>
              <a:rPr lang="en-US" altLang="zh-CN" sz="1600"/>
              <a:t>RDB</a:t>
            </a:r>
            <a:r>
              <a:rPr lang="zh-CN" altLang="en-US" sz="1600"/>
              <a:t>文件替换旧的</a:t>
            </a:r>
            <a:r>
              <a:rPr lang="en-US" altLang="zh-CN" sz="1600"/>
              <a:t>RDB</a:t>
            </a:r>
            <a:r>
              <a:rPr lang="zh-CN" altLang="en-US" sz="1600"/>
              <a:t>文件。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RDB</a:t>
            </a:r>
            <a:r>
              <a:rPr lang="zh-CN" altLang="en-US"/>
              <a:t>会在什么时候执行？</a:t>
            </a:r>
            <a:r>
              <a:rPr lang="en-US" altLang="zh-CN"/>
              <a:t>save 60 1000</a:t>
            </a:r>
            <a:r>
              <a:rPr lang="zh-CN" altLang="en-US"/>
              <a:t>代表什么含义？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默认是服务停止时。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代表</a:t>
            </a:r>
            <a:r>
              <a:rPr lang="en-US" altLang="zh-CN" sz="1600"/>
              <a:t>60</a:t>
            </a:r>
            <a:r>
              <a:rPr lang="zh-CN" altLang="en-US" sz="1600"/>
              <a:t>秒内至少执行</a:t>
            </a:r>
            <a:r>
              <a:rPr lang="en-US" altLang="zh-CN" sz="1600"/>
              <a:t>1000</a:t>
            </a:r>
            <a:r>
              <a:rPr lang="zh-CN" altLang="en-US" sz="1600"/>
              <a:t>次修改则触发</a:t>
            </a:r>
            <a:r>
              <a:rPr lang="en-US" altLang="zh-CN" sz="1600"/>
              <a:t>RDB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RDB</a:t>
            </a:r>
            <a:r>
              <a:rPr lang="zh-CN" altLang="en-US"/>
              <a:t>的缺点？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RDB</a:t>
            </a:r>
            <a:r>
              <a:rPr lang="zh-CN" altLang="en-US" sz="1600"/>
              <a:t>执行间隔时间长，两次</a:t>
            </a:r>
            <a:r>
              <a:rPr lang="en-US" altLang="zh-CN" sz="1600"/>
              <a:t>RDB</a:t>
            </a:r>
            <a:r>
              <a:rPr lang="zh-CN" altLang="en-US" sz="1600"/>
              <a:t>之间写入数据有丢失的风险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fork</a:t>
            </a:r>
            <a:r>
              <a:rPr lang="zh-CN" altLang="en-US" sz="1600"/>
              <a:t>子进程、压缩、写出</a:t>
            </a:r>
            <a:r>
              <a:rPr lang="en-US" altLang="zh-CN" sz="1600"/>
              <a:t>RDB</a:t>
            </a:r>
            <a:r>
              <a:rPr lang="zh-CN" altLang="en-US" sz="1600"/>
              <a:t>文件都比较耗时</a:t>
            </a:r>
            <a:endParaRPr lang="en-US" altLang="zh-CN"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48504F"/>
                </a:solidFill>
              </a:rPr>
              <a:t>RDB</a:t>
            </a:r>
            <a:r>
              <a:rPr lang="zh-CN" altLang="en-US">
                <a:solidFill>
                  <a:srgbClr val="48504F"/>
                </a:solidFill>
              </a:rPr>
              <a:t>持久化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en-US" altLang="zh-CN">
                <a:solidFill>
                  <a:srgbClr val="AD2A26"/>
                </a:solidFill>
              </a:rPr>
              <a:t>AOF</a:t>
            </a:r>
            <a:r>
              <a:rPr lang="zh-CN" altLang="en-US">
                <a:solidFill>
                  <a:srgbClr val="AD2A26"/>
                </a:solidFill>
              </a:rPr>
              <a:t>持久化</a:t>
            </a:r>
            <a:endParaRPr lang="en-US" altLang="zh-CN">
              <a:solidFill>
                <a:srgbClr val="AD2A26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AOF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465955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全称为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Append Only File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（追加文件）。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处理的每一个写命令都会记录在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文件，可以看做是命令日志文件。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2480" y="2528239"/>
            <a:ext cx="3924640" cy="7239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25" y="4089194"/>
            <a:ext cx="1962150" cy="190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组合 23"/>
          <p:cNvGrpSpPr/>
          <p:nvPr/>
        </p:nvGrpSpPr>
        <p:grpSpPr>
          <a:xfrm>
            <a:off x="7694408" y="3820308"/>
            <a:ext cx="1636041" cy="2111660"/>
            <a:chOff x="6414248" y="3713628"/>
            <a:chExt cx="1636041" cy="2111660"/>
          </a:xfrm>
        </p:grpSpPr>
        <p:sp>
          <p:nvSpPr>
            <p:cNvPr id="18" name="任意多边形: 形状 17"/>
            <p:cNvSpPr/>
            <p:nvPr/>
          </p:nvSpPr>
          <p:spPr>
            <a:xfrm>
              <a:off x="6414248" y="3721249"/>
              <a:ext cx="1622312" cy="2104039"/>
            </a:xfrm>
            <a:custGeom>
              <a:avLst/>
              <a:gdLst>
                <a:gd name="connsiteX0" fmla="*/ 0 w 1622312"/>
                <a:gd name="connsiteY0" fmla="*/ 0 h 2104039"/>
                <a:gd name="connsiteX1" fmla="*/ 1091906 w 1622312"/>
                <a:gd name="connsiteY1" fmla="*/ 0 h 2104039"/>
                <a:gd name="connsiteX2" fmla="*/ 1622312 w 1622312"/>
                <a:gd name="connsiteY2" fmla="*/ 558369 h 2104039"/>
                <a:gd name="connsiteX3" fmla="*/ 1622312 w 1622312"/>
                <a:gd name="connsiteY3" fmla="*/ 2104039 h 2104039"/>
                <a:gd name="connsiteX4" fmla="*/ 0 w 1622312"/>
                <a:gd name="connsiteY4" fmla="*/ 2104039 h 2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2312" h="2104039">
                  <a:moveTo>
                    <a:pt x="0" y="0"/>
                  </a:moveTo>
                  <a:lnTo>
                    <a:pt x="1091906" y="0"/>
                  </a:lnTo>
                  <a:lnTo>
                    <a:pt x="1622312" y="558369"/>
                  </a:lnTo>
                  <a:lnTo>
                    <a:pt x="1622312" y="2104039"/>
                  </a:lnTo>
                  <a:lnTo>
                    <a:pt x="0" y="2104039"/>
                  </a:lnTo>
                  <a:close/>
                </a:path>
              </a:pathLst>
            </a:custGeom>
            <a:solidFill>
              <a:srgbClr val="F5FAF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16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520638" y="3713628"/>
              <a:ext cx="529651" cy="566271"/>
            </a:xfrm>
            <a:custGeom>
              <a:avLst/>
              <a:gdLst>
                <a:gd name="connsiteX0" fmla="*/ 0 w 708461"/>
                <a:gd name="connsiteY0" fmla="*/ 0 h 753970"/>
                <a:gd name="connsiteX1" fmla="*/ 708461 w 708461"/>
                <a:gd name="connsiteY1" fmla="*/ 753970 h 753970"/>
                <a:gd name="connsiteX2" fmla="*/ 0 w 708461"/>
                <a:gd name="connsiteY2" fmla="*/ 753970 h 75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461" h="753970">
                  <a:moveTo>
                    <a:pt x="0" y="0"/>
                  </a:moveTo>
                  <a:lnTo>
                    <a:pt x="708461" y="753970"/>
                  </a:lnTo>
                  <a:lnTo>
                    <a:pt x="0" y="75397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51464" y="4004383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AOF</a:t>
              </a:r>
              <a:endParaRPr lang="en-US" altLang="zh-CN" sz="1400" dirty="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20" name="直接箭头连接符 19"/>
          <p:cNvCxnSpPr>
            <a:stCxn id="6" idx="2"/>
          </p:cNvCxnSpPr>
          <p:nvPr/>
        </p:nvCxnSpPr>
        <p:spPr>
          <a:xfrm>
            <a:off x="4024800" y="3252202"/>
            <a:ext cx="0" cy="1043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3"/>
          </p:cNvCxnSpPr>
          <p:nvPr/>
        </p:nvCxnSpPr>
        <p:spPr>
          <a:xfrm>
            <a:off x="5005875" y="5041694"/>
            <a:ext cx="26748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699769" y="3972007"/>
            <a:ext cx="17332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$3</a:t>
            </a:r>
            <a:endParaRPr lang="da-DK" altLang="zh-CN" sz="16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set</a:t>
            </a:r>
            <a:endParaRPr lang="da-DK" altLang="zh-CN" sz="16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$3</a:t>
            </a:r>
            <a:endParaRPr lang="da-DK" altLang="zh-CN" sz="16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num</a:t>
            </a:r>
            <a:endParaRPr lang="da-DK" altLang="zh-CN" sz="16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$3</a:t>
            </a:r>
            <a:endParaRPr lang="da-DK" altLang="zh-CN" sz="16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123</a:t>
            </a:r>
            <a:endParaRPr lang="da-DK" altLang="zh-CN" sz="16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AOF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4659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默认是关闭的，需要修改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redis.conf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配置文件来开启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的命令记录的频率也可以通过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redis.conf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文件来配：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19" y="2006965"/>
            <a:ext cx="9545021" cy="954107"/>
          </a:xfrm>
          <a:prstGeom prst="rect">
            <a:avLst/>
          </a:prstGeom>
          <a:solidFill>
            <a:srgbClr val="00294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是否开启</a:t>
            </a: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功能，默认是</a:t>
            </a: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no</a:t>
            </a:r>
            <a:endParaRPr lang="en-US" altLang="zh-CN" sz="14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appendonly yes</a:t>
            </a: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AOF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文件的名称</a:t>
            </a: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appendfilename "appendonly.aof"</a:t>
            </a: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2319" y="3460865"/>
            <a:ext cx="9545020" cy="1384995"/>
          </a:xfrm>
          <a:prstGeom prst="rect">
            <a:avLst/>
          </a:prstGeom>
          <a:solidFill>
            <a:srgbClr val="00294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表示每执行一次写命令，立即记录到</a:t>
            </a: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</a:t>
            </a:r>
            <a:endParaRPr lang="en-US" altLang="zh-CN" sz="14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appendfsync always </a:t>
            </a: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写命令执行完先放入</a:t>
            </a: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缓冲区，然后表示每隔</a:t>
            </a: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秒将缓冲区数据写到</a:t>
            </a: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文件，是默认方案</a:t>
            </a: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appendfsync everysec </a:t>
            </a: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写命令执行完先放入</a:t>
            </a:r>
            <a:r>
              <a:rPr lang="en-US" altLang="zh-CN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 sz="140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缓冲区，由操作系统决定何时将缓冲区内容写回磁盘</a:t>
            </a:r>
            <a:endParaRPr lang="en-US" altLang="zh-CN" sz="1400">
              <a:solidFill>
                <a:srgbClr val="92D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appendfsync no</a:t>
            </a:r>
            <a:endParaRPr lang="en-US" altLang="zh-CN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8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82318" y="5049819"/>
          <a:ext cx="893990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476788"/>
                <a:gridCol w="1734670"/>
                <a:gridCol w="2608730"/>
                <a:gridCol w="31197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配置项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刷盘时机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优点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缺点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AD2A2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Always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同步刷盘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可靠性高，几乎不丢数据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性能影响大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everysec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每秒刷盘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性能适中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最多丢失</a:t>
                      </a:r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1</a:t>
                      </a:r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秒数据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no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操作系统控制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性能最好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可靠性较差，可能丢失大量数据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AOF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350947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因为是记录命令，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文件会比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文件大的多。而且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会记录对同一个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key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的多次写操作，但只有最后一次写操作才有意义。通过执行</a:t>
            </a:r>
            <a:r>
              <a:rPr lang="en-US" altLang="zh-CN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bgrewriteaof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命令，可以让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文件执行重写功能，用最少的命令达到相同效果。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也会在触发阈值时自动去重写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文件。阈值也可以在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redis.conf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中配置：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967991" y="2574428"/>
            <a:ext cx="1796791" cy="985283"/>
            <a:chOff x="1749421" y="2580071"/>
            <a:chExt cx="2066986" cy="985283"/>
          </a:xfrm>
        </p:grpSpPr>
        <p:grpSp>
          <p:nvGrpSpPr>
            <p:cNvPr id="13" name="组合 12"/>
            <p:cNvGrpSpPr/>
            <p:nvPr/>
          </p:nvGrpSpPr>
          <p:grpSpPr>
            <a:xfrm>
              <a:off x="1749422" y="2580071"/>
              <a:ext cx="2066985" cy="985283"/>
              <a:chOff x="960120" y="2443717"/>
              <a:chExt cx="2066985" cy="9852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任意多边形: 形状 13"/>
              <p:cNvSpPr/>
              <p:nvPr/>
            </p:nvSpPr>
            <p:spPr>
              <a:xfrm>
                <a:off x="960120" y="2521354"/>
                <a:ext cx="2057400" cy="907646"/>
              </a:xfrm>
              <a:custGeom>
                <a:avLst/>
                <a:gdLst>
                  <a:gd name="connsiteX0" fmla="*/ 0 w 2057400"/>
                  <a:gd name="connsiteY0" fmla="*/ 0 h 3986126"/>
                  <a:gd name="connsiteX1" fmla="*/ 1535602 w 2057400"/>
                  <a:gd name="connsiteY1" fmla="*/ 0 h 3986126"/>
                  <a:gd name="connsiteX2" fmla="*/ 2057400 w 2057400"/>
                  <a:gd name="connsiteY2" fmla="*/ 542768 h 3986126"/>
                  <a:gd name="connsiteX3" fmla="*/ 2057400 w 2057400"/>
                  <a:gd name="connsiteY3" fmla="*/ 3986126 h 3986126"/>
                  <a:gd name="connsiteX4" fmla="*/ 0 w 2057400"/>
                  <a:gd name="connsiteY4" fmla="*/ 3986126 h 398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3986126">
                    <a:moveTo>
                      <a:pt x="0" y="0"/>
                    </a:moveTo>
                    <a:lnTo>
                      <a:pt x="1535602" y="0"/>
                    </a:lnTo>
                    <a:lnTo>
                      <a:pt x="2057400" y="542768"/>
                    </a:lnTo>
                    <a:lnTo>
                      <a:pt x="2057400" y="3986126"/>
                    </a:lnTo>
                    <a:lnTo>
                      <a:pt x="0" y="3986126"/>
                    </a:lnTo>
                    <a:close/>
                  </a:path>
                </a:pathLst>
              </a:custGeom>
              <a:solidFill>
                <a:srgbClr val="F5FA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 rot="20505853">
                <a:off x="2511432" y="2443717"/>
                <a:ext cx="475535" cy="289345"/>
              </a:xfrm>
              <a:custGeom>
                <a:avLst/>
                <a:gdLst>
                  <a:gd name="connsiteX0" fmla="*/ 0 w 708461"/>
                  <a:gd name="connsiteY0" fmla="*/ 0 h 753970"/>
                  <a:gd name="connsiteX1" fmla="*/ 708461 w 708461"/>
                  <a:gd name="connsiteY1" fmla="*/ 753970 h 753970"/>
                  <a:gd name="connsiteX2" fmla="*/ 0 w 708461"/>
                  <a:gd name="connsiteY2" fmla="*/ 753970 h 753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461" h="753970">
                    <a:moveTo>
                      <a:pt x="0" y="0"/>
                    </a:moveTo>
                    <a:lnTo>
                      <a:pt x="708461" y="753970"/>
                    </a:lnTo>
                    <a:lnTo>
                      <a:pt x="0" y="75397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398432" y="2512139"/>
                <a:ext cx="6286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rgbClr val="AD2A26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AOF</a:t>
                </a:r>
                <a:endParaRPr lang="en-US" altLang="zh-CN" sz="1400" dirty="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749421" y="2757945"/>
              <a:ext cx="17001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latin typeface="黑体" panose="02010609060101010101" pitchFamily="49" charset="-122"/>
                  <a:ea typeface="黑体" panose="02010609060101010101" pitchFamily="49" charset="-122"/>
                </a:rPr>
                <a:t>set num 123</a:t>
              </a:r>
              <a:endParaRPr lang="en-US" altLang="zh-CN" sz="120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200">
                  <a:latin typeface="黑体" panose="02010609060101010101" pitchFamily="49" charset="-122"/>
                  <a:ea typeface="黑体" panose="02010609060101010101" pitchFamily="49" charset="-122"/>
                </a:rPr>
                <a:t>set name jack</a:t>
              </a:r>
              <a:endParaRPr lang="en-US" altLang="zh-CN" sz="120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200">
                  <a:latin typeface="黑体" panose="02010609060101010101" pitchFamily="49" charset="-122"/>
                  <a:ea typeface="黑体" panose="02010609060101010101" pitchFamily="49" charset="-122"/>
                </a:rPr>
                <a:t>set num 666</a:t>
              </a:r>
              <a:endParaRPr lang="zh-CN" altLang="en-US" sz="12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16147" y="2574418"/>
            <a:ext cx="2317149" cy="985302"/>
            <a:chOff x="7654782" y="2634831"/>
            <a:chExt cx="2317149" cy="985302"/>
          </a:xfrm>
        </p:grpSpPr>
        <p:grpSp>
          <p:nvGrpSpPr>
            <p:cNvPr id="16" name="组合 15"/>
            <p:cNvGrpSpPr/>
            <p:nvPr/>
          </p:nvGrpSpPr>
          <p:grpSpPr>
            <a:xfrm>
              <a:off x="7654782" y="2634831"/>
              <a:ext cx="2314868" cy="985302"/>
              <a:chOff x="702653" y="2443698"/>
              <a:chExt cx="2314868" cy="9853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任意多边形: 形状 17"/>
              <p:cNvSpPr/>
              <p:nvPr/>
            </p:nvSpPr>
            <p:spPr>
              <a:xfrm>
                <a:off x="702653" y="2521354"/>
                <a:ext cx="2314868" cy="907646"/>
              </a:xfrm>
              <a:custGeom>
                <a:avLst/>
                <a:gdLst>
                  <a:gd name="connsiteX0" fmla="*/ 0 w 2057400"/>
                  <a:gd name="connsiteY0" fmla="*/ 0 h 3986126"/>
                  <a:gd name="connsiteX1" fmla="*/ 1535602 w 2057400"/>
                  <a:gd name="connsiteY1" fmla="*/ 0 h 3986126"/>
                  <a:gd name="connsiteX2" fmla="*/ 2057400 w 2057400"/>
                  <a:gd name="connsiteY2" fmla="*/ 542768 h 3986126"/>
                  <a:gd name="connsiteX3" fmla="*/ 2057400 w 2057400"/>
                  <a:gd name="connsiteY3" fmla="*/ 3986126 h 3986126"/>
                  <a:gd name="connsiteX4" fmla="*/ 0 w 2057400"/>
                  <a:gd name="connsiteY4" fmla="*/ 3986126 h 398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3986126">
                    <a:moveTo>
                      <a:pt x="0" y="0"/>
                    </a:moveTo>
                    <a:lnTo>
                      <a:pt x="1535602" y="0"/>
                    </a:lnTo>
                    <a:lnTo>
                      <a:pt x="2057400" y="542768"/>
                    </a:lnTo>
                    <a:lnTo>
                      <a:pt x="2057400" y="3986126"/>
                    </a:lnTo>
                    <a:lnTo>
                      <a:pt x="0" y="3986126"/>
                    </a:lnTo>
                    <a:close/>
                  </a:path>
                </a:pathLst>
              </a:custGeom>
              <a:solidFill>
                <a:srgbClr val="F5FA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 rot="20633960">
                <a:off x="2459533" y="2443698"/>
                <a:ext cx="527876" cy="291822"/>
              </a:xfrm>
              <a:custGeom>
                <a:avLst/>
                <a:gdLst>
                  <a:gd name="connsiteX0" fmla="*/ 0 w 708461"/>
                  <a:gd name="connsiteY0" fmla="*/ 0 h 753970"/>
                  <a:gd name="connsiteX1" fmla="*/ 708461 w 708461"/>
                  <a:gd name="connsiteY1" fmla="*/ 753970 h 753970"/>
                  <a:gd name="connsiteX2" fmla="*/ 0 w 708461"/>
                  <a:gd name="connsiteY2" fmla="*/ 753970 h 753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461" h="753970">
                    <a:moveTo>
                      <a:pt x="0" y="0"/>
                    </a:moveTo>
                    <a:lnTo>
                      <a:pt x="708461" y="753970"/>
                    </a:lnTo>
                    <a:lnTo>
                      <a:pt x="0" y="75397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391517" y="251213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rgbClr val="AD2A26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AOF</a:t>
                </a:r>
                <a:endParaRPr lang="en-US" altLang="zh-CN" sz="1400" dirty="0">
                  <a:solidFill>
                    <a:srgbClr val="AD2A26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654782" y="3072596"/>
              <a:ext cx="231714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latin typeface="黑体" panose="02010609060101010101" pitchFamily="49" charset="-122"/>
                  <a:ea typeface="黑体" panose="02010609060101010101" pitchFamily="49" charset="-122"/>
                </a:rPr>
                <a:t>mset name jack num 666</a:t>
              </a:r>
              <a:endParaRPr lang="en-US" altLang="zh-CN" sz="12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箭头: 右 14"/>
          <p:cNvSpPr/>
          <p:nvPr/>
        </p:nvSpPr>
        <p:spPr>
          <a:xfrm>
            <a:off x="4896235" y="2762319"/>
            <a:ext cx="1788458" cy="609500"/>
          </a:xfrm>
          <a:prstGeom prst="rightArrow">
            <a:avLst>
              <a:gd name="adj1" fmla="val 41175"/>
              <a:gd name="adj2" fmla="val 50000"/>
            </a:avLst>
          </a:prstGeom>
          <a:gradFill flip="none" rotWithShape="1">
            <a:gsLst>
              <a:gs pos="0">
                <a:srgbClr val="51726F"/>
              </a:gs>
              <a:gs pos="70000">
                <a:srgbClr val="48504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bgrewirteaof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0880" y="4279688"/>
            <a:ext cx="9641542" cy="954107"/>
          </a:xfrm>
          <a:prstGeom prst="rect">
            <a:avLst/>
          </a:prstGeom>
          <a:solidFill>
            <a:srgbClr val="00294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AOF文件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比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上次文件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增长超过多少百分比则触发重写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auto-aof-rewrite-percentage 100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AOF文件体积最小多大以上才触发重写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auto-aof-rewrite-min-size 64mb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AOF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350947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AOF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各有自己的优缺点，如果对数据安全性要求较高，在实际开发中往往会</a:t>
            </a:r>
            <a:r>
              <a:rPr lang="zh-CN" altLang="en-US" b="1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结合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两者来使用。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746599" y="2191208"/>
          <a:ext cx="10663081" cy="3988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989935"/>
                <a:gridCol w="4623746"/>
                <a:gridCol w="4049400"/>
              </a:tblGrid>
              <a:tr h="450844"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RDB</a:t>
                      </a:r>
                      <a:endParaRPr lang="en-US" altLang="zh-CN" sz="1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AOF</a:t>
                      </a:r>
                      <a:endParaRPr lang="en-US" altLang="zh-CN" sz="1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持久化方式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定时对整个内存做快照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记录每一次执行的命令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数据完整性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不完整，两次备份之间会丢失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相对完整，取决于刷盘策略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文件大小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会有压缩，文件体积小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记录命令，文件体积很大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宕机恢复速度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很快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慢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数据恢复优先级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低，因为数据完整性不如</a:t>
                      </a:r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AOF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高，因为数据完整性更高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704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系统资源占用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高，大量</a:t>
                      </a:r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CPU</a:t>
                      </a:r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和内存消耗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低，主要是磁盘</a:t>
                      </a:r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IO</a:t>
                      </a:r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资源</a:t>
                      </a:r>
                      <a:endParaRPr lang="en-US" altLang="zh-CN" sz="160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但</a:t>
                      </a:r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AOF</a:t>
                      </a:r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重写时会占用大量</a:t>
                      </a:r>
                      <a:r>
                        <a:rPr lang="en-US" altLang="zh-CN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CPU</a:t>
                      </a:r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和内存资源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使用场景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可以容忍数分钟的数据丢失，追求更快的启动速度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对数据安全性要求较高常见</a:t>
                      </a:r>
                      <a:endParaRPr lang="zh-CN" altLang="en-US" sz="16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76"/>
          <p:cNvSpPr txBox="1"/>
          <p:nvPr/>
        </p:nvSpPr>
        <p:spPr>
          <a:xfrm>
            <a:off x="4626086" y="3852674"/>
            <a:ext cx="3188504" cy="954107"/>
          </a:xfrm>
          <a:prstGeom prst="rect">
            <a:avLst/>
          </a:prstGeom>
          <a:noFill/>
          <a:scene3d>
            <a:camera prst="perspectiveHeroicExtremeRightFacing" fov="5100000">
              <a:rot lat="21288718" lon="10571430" rev="365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48504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165" y="2247871"/>
            <a:ext cx="2243419" cy="1429239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5100000">
              <a:rot lat="86714" lon="10817996" rev="1199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76"/>
          <p:cNvSpPr txBox="1"/>
          <p:nvPr/>
        </p:nvSpPr>
        <p:spPr>
          <a:xfrm>
            <a:off x="-766435" y="4622357"/>
            <a:ext cx="3051344" cy="892552"/>
          </a:xfrm>
          <a:prstGeom prst="rect">
            <a:avLst/>
          </a:prstGeom>
          <a:noFill/>
          <a:scene3d>
            <a:camera prst="perspectiveHeroicExtremeLeftFacing" fov="5100000">
              <a:rot lat="766357" lon="4815217" rev="22711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239" y="2468319"/>
            <a:ext cx="2826953" cy="1861409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21521097" lon="4479983" rev="21575359"/>
            </a:camera>
            <a:lightRig rig="threePt" dir="t"/>
          </a:scene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  <a:endParaRPr lang="zh-CN" altLang="en-US"/>
          </a:p>
        </p:txBody>
      </p:sp>
      <p:sp>
        <p:nvSpPr>
          <p:cNvPr id="14" name="TextBox 76"/>
          <p:cNvSpPr txBox="1"/>
          <p:nvPr/>
        </p:nvSpPr>
        <p:spPr>
          <a:xfrm>
            <a:off x="9570029" y="4510698"/>
            <a:ext cx="3679302" cy="954107"/>
          </a:xfrm>
          <a:prstGeom prst="rect">
            <a:avLst/>
          </a:prstGeom>
          <a:noFill/>
          <a:scene3d>
            <a:camera prst="perspectiveHeroicExtremeRightFacing" fov="5100000">
              <a:rot lat="766354" lon="16784770" rev="2137285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4377409" y="5387642"/>
            <a:ext cx="3437181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466" y="1691299"/>
            <a:ext cx="5250249" cy="347540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286" y="2460529"/>
            <a:ext cx="2538551" cy="1876989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241106" lon="17109322" rev="7321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AutoShape 8" descr="冒险者“用生命”表演特技边开车边换轮胎(图)-中新网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" name="AutoShape 10" descr="冒险者“用生命”表演特技边开车边换轮胎(图)-中新网"/>
          <p:cNvSpPr>
            <a:spLocks noChangeAspect="1" noChangeArrowheads="1"/>
          </p:cNvSpPr>
          <p:nvPr/>
        </p:nvSpPr>
        <p:spPr bwMode="auto">
          <a:xfrm>
            <a:off x="12153543" y="1890712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>
              <a:rot lat="598846" lon="16503431" rev="2651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主从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搭建主从架构</a:t>
            </a:r>
            <a:endParaRPr lang="en-US" altLang="zh-CN"/>
          </a:p>
          <a:p>
            <a:r>
              <a:rPr lang="zh-CN" altLang="en-US"/>
              <a:t>主从数据同步原理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AD2A26"/>
                </a:solidFill>
              </a:rPr>
              <a:t>搭建主从架构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zh-CN" altLang="en-US"/>
              <a:t>主从数据同步原理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搭建主从架构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单节点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的并发能力是有上限的，要进一步提高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的并发能力，就需要搭建主从集群，实现读写分离。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iconfont-11805-5604182"/>
          <p:cNvSpPr/>
          <p:nvPr/>
        </p:nvSpPr>
        <p:spPr>
          <a:xfrm>
            <a:off x="1816506" y="4157049"/>
            <a:ext cx="609685" cy="494392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16" y="2432986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: 圆角 3"/>
          <p:cNvSpPr/>
          <p:nvPr/>
        </p:nvSpPr>
        <p:spPr>
          <a:xfrm>
            <a:off x="3953433" y="4116708"/>
            <a:ext cx="1452283" cy="681009"/>
          </a:xfrm>
          <a:prstGeom prst="roundRect">
            <a:avLst/>
          </a:prstGeom>
          <a:solidFill>
            <a:srgbClr val="48504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RedisClient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16" y="4039888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16" y="5646790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8760227" y="430332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60227" y="2694725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slave/replica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60227" y="5910226"/>
            <a:ext cx="1627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slave/replica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>
            <a:stCxn id="7" idx="88"/>
            <a:endCxn id="4" idx="1"/>
          </p:cNvCxnSpPr>
          <p:nvPr/>
        </p:nvCxnSpPr>
        <p:spPr>
          <a:xfrm>
            <a:off x="2420934" y="4454180"/>
            <a:ext cx="1532499" cy="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9" idx="1"/>
          </p:cNvCxnSpPr>
          <p:nvPr/>
        </p:nvCxnSpPr>
        <p:spPr>
          <a:xfrm>
            <a:off x="5405716" y="4457213"/>
            <a:ext cx="2444800" cy="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4" idx="3"/>
            <a:endCxn id="8" idx="1"/>
          </p:cNvCxnSpPr>
          <p:nvPr/>
        </p:nvCxnSpPr>
        <p:spPr>
          <a:xfrm flipV="1">
            <a:off x="5405716" y="2852004"/>
            <a:ext cx="2444800" cy="160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4" idx="3"/>
            <a:endCxn id="10" idx="1"/>
          </p:cNvCxnSpPr>
          <p:nvPr/>
        </p:nvCxnSpPr>
        <p:spPr>
          <a:xfrm>
            <a:off x="5405716" y="4457213"/>
            <a:ext cx="2444800" cy="160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28116" y="445418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写操作</a:t>
            </a:r>
            <a:endParaRPr lang="zh-CN" altLang="en-US" sz="140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71288" y="3071011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读操作</a:t>
            </a:r>
            <a:endParaRPr lang="zh-CN" altLang="en-US" sz="14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71288" y="548542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读操作</a:t>
            </a:r>
            <a:endParaRPr lang="zh-CN" altLang="en-US" sz="14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>
            <a:stCxn id="9" idx="0"/>
            <a:endCxn id="8" idx="2"/>
          </p:cNvCxnSpPr>
          <p:nvPr/>
        </p:nvCxnSpPr>
        <p:spPr>
          <a:xfrm flipV="1">
            <a:off x="8282105" y="3271022"/>
            <a:ext cx="0" cy="7688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9" idx="2"/>
            <a:endCxn id="10" idx="0"/>
          </p:cNvCxnSpPr>
          <p:nvPr/>
        </p:nvCxnSpPr>
        <p:spPr>
          <a:xfrm>
            <a:off x="8282105" y="4877924"/>
            <a:ext cx="0" cy="7688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288296" y="3443531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88296" y="4972185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1" grpId="0"/>
      <p:bldP spid="12" grpId="0"/>
      <p:bldP spid="13" grpId="0"/>
      <p:bldP spid="27" grpId="0"/>
      <p:bldP spid="28" grpId="0"/>
      <p:bldP spid="29" grpId="0"/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搭建主从架构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具体搭建流程参考课前资料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72000" y="1463040"/>
            <a:ext cx="6368910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假设有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两个</a:t>
            </a:r>
            <a:r>
              <a:rPr lang="en-US" altLang="zh-CN"/>
              <a:t>Redis</a:t>
            </a:r>
            <a:r>
              <a:rPr lang="zh-CN" altLang="en-US"/>
              <a:t>实例，如何让</a:t>
            </a:r>
            <a:r>
              <a:rPr lang="en-US" altLang="zh-CN"/>
              <a:t>B</a:t>
            </a:r>
            <a:r>
              <a:rPr lang="zh-CN" altLang="en-US"/>
              <a:t>作为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en-US" altLang="zh-CN"/>
              <a:t>slave</a:t>
            </a:r>
            <a:r>
              <a:rPr lang="zh-CN" altLang="en-US"/>
              <a:t>节点？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B</a:t>
            </a:r>
            <a:r>
              <a:rPr lang="zh-CN" altLang="en-US"/>
              <a:t>节点执行命令：</a:t>
            </a:r>
            <a:r>
              <a:rPr lang="en-US" altLang="zh-CN"/>
              <a:t>slaveof A</a:t>
            </a:r>
            <a:r>
              <a:rPr lang="zh-CN" altLang="en-US"/>
              <a:t>的</a:t>
            </a:r>
            <a:r>
              <a:rPr lang="en-US" altLang="zh-CN"/>
              <a:t>IP A</a:t>
            </a:r>
            <a:r>
              <a:rPr lang="zh-CN" altLang="en-US"/>
              <a:t>的</a:t>
            </a:r>
            <a:r>
              <a:rPr lang="en-US" altLang="zh-CN"/>
              <a:t>port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搭建主从架构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>
                <a:solidFill>
                  <a:srgbClr val="AD2A26"/>
                </a:solidFill>
              </a:rPr>
              <a:t>数据同步原理</a:t>
            </a:r>
            <a:endParaRPr lang="en-US" altLang="zh-CN">
              <a:solidFill>
                <a:srgbClr val="AD2A26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/>
          <p:cNvSpPr/>
          <p:nvPr/>
        </p:nvSpPr>
        <p:spPr>
          <a:xfrm>
            <a:off x="2292574" y="5141544"/>
            <a:ext cx="8169496" cy="1095453"/>
          </a:xfrm>
          <a:prstGeom prst="roundRect">
            <a:avLst>
              <a:gd name="adj" fmla="val 1017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2312038" y="3795378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2292574" y="2238798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数据同步原理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997322" y="2081600"/>
            <a:ext cx="721673" cy="4247481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381210" y="2081600"/>
            <a:ext cx="721672" cy="4247479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1356" y="177382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1210" y="179669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718996" y="2471569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4786" y="2256416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请求数据同步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箭头: 右弧形 11"/>
          <p:cNvSpPr/>
          <p:nvPr/>
        </p:nvSpPr>
        <p:spPr>
          <a:xfrm>
            <a:off x="4743645" y="2564888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19832" y="2643627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判断是否是第一次同步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718996" y="3204882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52232" y="2992557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是第一次，返回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的数据版本信息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" name="箭头: 右弧形 22"/>
          <p:cNvSpPr/>
          <p:nvPr/>
        </p:nvSpPr>
        <p:spPr>
          <a:xfrm>
            <a:off x="4743645" y="385780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19832" y="3936540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bgsave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，生成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743645" y="4474687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57601" y="4262362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02882" y="2238797"/>
            <a:ext cx="12327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1.0.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replicaof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命令，建立连接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277551" y="3216078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04612" y="4310943"/>
            <a:ext cx="88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清空本地数据，加载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2" name="箭头: 右弧形 31"/>
          <p:cNvSpPr/>
          <p:nvPr/>
        </p:nvSpPr>
        <p:spPr>
          <a:xfrm>
            <a:off x="9123461" y="446452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箭头: 右弧形 32"/>
          <p:cNvSpPr/>
          <p:nvPr/>
        </p:nvSpPr>
        <p:spPr>
          <a:xfrm>
            <a:off x="9102882" y="3204882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箭头: 左弧形 33"/>
          <p:cNvSpPr/>
          <p:nvPr/>
        </p:nvSpPr>
        <p:spPr>
          <a:xfrm>
            <a:off x="3742043" y="4203379"/>
            <a:ext cx="249776" cy="591543"/>
          </a:xfrm>
          <a:prstGeom prst="curvedRigh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36462" y="4586447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repl_</a:t>
            </a:r>
            <a:endParaRPr lang="en-US" altLang="zh-CN" sz="1100" i="0">
              <a:solidFill>
                <a:srgbClr val="555555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baklog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04433" y="4057236"/>
            <a:ext cx="635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2.1.1.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记录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期间的所有命令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4724498" y="5365738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423139" y="5117504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中的命令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284033" y="5543562"/>
            <a:ext cx="771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执行接收到的命令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箭头: 右弧形 41"/>
          <p:cNvSpPr/>
          <p:nvPr/>
        </p:nvSpPr>
        <p:spPr>
          <a:xfrm>
            <a:off x="9102882" y="5483786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431889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主从第一次同步是</a:t>
            </a:r>
            <a:r>
              <a:rPr lang="zh-CN" altLang="en-US" b="1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全量同步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47" grpId="0" animBg="1"/>
      <p:bldP spid="4" grpId="0" animBg="1"/>
      <p:bldP spid="5" grpId="0" animBg="1"/>
      <p:bldP spid="6" grpId="0"/>
      <p:bldP spid="7" grpId="0"/>
      <p:bldP spid="11" grpId="0"/>
      <p:bldP spid="12" grpId="0" animBg="1"/>
      <p:bldP spid="13" grpId="0"/>
      <p:bldP spid="16" grpId="0"/>
      <p:bldP spid="23" grpId="0" animBg="1"/>
      <p:bldP spid="24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6" grpId="0" animBg="1"/>
      <p:bldP spid="38" grpId="0"/>
      <p:bldP spid="40" grpId="0"/>
      <p:bldP spid="41" grpId="0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数据同步原理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431889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如何判断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是不是第一次来同步数据？这里会用到两个很重要的概念：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Replication Id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：简称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，是数据集的标记，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一致则说明是同一数据集。每一个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都有唯一的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则会继承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replid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：偏移量，随着记录在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repl_baklog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中的数据增多而逐渐增大。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完成同步时也会记录当前同步的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。如果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小于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，说明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数据落后于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，需要更新。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因此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做数据同步，必须向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声明自己的</a:t>
            </a:r>
            <a:r>
              <a:rPr lang="en-US" altLang="zh-CN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replication id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才可以判断到底需要同步哪些数据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52927" y="4303059"/>
            <a:ext cx="9293732" cy="1552709"/>
            <a:chOff x="952927" y="4303059"/>
            <a:chExt cx="9293732" cy="1552709"/>
          </a:xfrm>
        </p:grpSpPr>
        <p:grpSp>
          <p:nvGrpSpPr>
            <p:cNvPr id="13" name="组合 12"/>
            <p:cNvGrpSpPr/>
            <p:nvPr/>
          </p:nvGrpSpPr>
          <p:grpSpPr>
            <a:xfrm>
              <a:off x="952927" y="4303059"/>
              <a:ext cx="9293732" cy="1552709"/>
              <a:chOff x="952927" y="4303059"/>
              <a:chExt cx="9293732" cy="1552709"/>
            </a:xfrm>
          </p:grpSpPr>
          <p:sp>
            <p:nvSpPr>
              <p:cNvPr id="12" name="任意多边形: 形状 11"/>
              <p:cNvSpPr/>
              <p:nvPr/>
            </p:nvSpPr>
            <p:spPr>
              <a:xfrm rot="10800000">
                <a:off x="954437" y="4723272"/>
                <a:ext cx="148222" cy="148390"/>
              </a:xfrm>
              <a:custGeom>
                <a:avLst/>
                <a:gdLst>
                  <a:gd name="connsiteX0" fmla="*/ 0 w 500657"/>
                  <a:gd name="connsiteY0" fmla="*/ 0 h 501222"/>
                  <a:gd name="connsiteX1" fmla="*/ 500657 w 500657"/>
                  <a:gd name="connsiteY1" fmla="*/ 501222 h 501222"/>
                  <a:gd name="connsiteX2" fmla="*/ 0 w 500657"/>
                  <a:gd name="connsiteY2" fmla="*/ 501222 h 50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657" h="501222">
                    <a:moveTo>
                      <a:pt x="0" y="0"/>
                    </a:moveTo>
                    <a:lnTo>
                      <a:pt x="500657" y="501222"/>
                    </a:lnTo>
                    <a:lnTo>
                      <a:pt x="0" y="5012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F9F9F"/>
                  </a:gs>
                  <a:gs pos="70000">
                    <a:srgbClr val="7F7F7F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102659" y="4303059"/>
                <a:ext cx="9144000" cy="1552709"/>
              </a:xfrm>
              <a:prstGeom prst="rect">
                <a:avLst/>
              </a:prstGeom>
              <a:noFill/>
              <a:ln>
                <a:solidFill>
                  <a:srgbClr val="48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952927" y="4424081"/>
                <a:ext cx="1171708" cy="299191"/>
              </a:xfrm>
              <a:prstGeom prst="rect">
                <a:avLst/>
              </a:prstGeom>
              <a:solidFill>
                <a:srgbClr val="AD2A26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>
                    <a:latin typeface="黑体" panose="02010609060101010101" pitchFamily="49" charset="-122"/>
                    <a:ea typeface="黑体" panose="02010609060101010101" pitchFamily="49" charset="-122"/>
                  </a:rPr>
                  <a:t>思考一下</a:t>
                </a:r>
                <a:endParaRPr lang="zh-CN" altLang="en-US" sz="16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102659" y="5022462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master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如何判断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slave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节点是不是第一次来做数据同步？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/>
          <p:cNvSpPr/>
          <p:nvPr/>
        </p:nvSpPr>
        <p:spPr>
          <a:xfrm>
            <a:off x="2292574" y="5370143"/>
            <a:ext cx="8169496" cy="1095453"/>
          </a:xfrm>
          <a:prstGeom prst="roundRect">
            <a:avLst>
              <a:gd name="adj" fmla="val 1017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2312038" y="4023977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2292574" y="2467397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数据同步原理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997322" y="2310199"/>
            <a:ext cx="721673" cy="4247481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381210" y="2310199"/>
            <a:ext cx="721672" cy="4247479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1356" y="200242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1210" y="2025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718996" y="2700168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4786" y="2485015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请求数据同步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箭头: 右弧形 11"/>
          <p:cNvSpPr/>
          <p:nvPr/>
        </p:nvSpPr>
        <p:spPr>
          <a:xfrm>
            <a:off x="4743645" y="279348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19832" y="287222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判断是否是第一次同步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718996" y="3433481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52232" y="3221156"/>
            <a:ext cx="3118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是第一次，返回主节点的数据版本信息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" name="箭头: 右弧形 22"/>
          <p:cNvSpPr/>
          <p:nvPr/>
        </p:nvSpPr>
        <p:spPr>
          <a:xfrm>
            <a:off x="4743645" y="4086400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19832" y="4165139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bgsave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，生成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743645" y="4703286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57601" y="449096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02882" y="2467396"/>
            <a:ext cx="12327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1.0.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replicaof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命令，建立连接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277551" y="3444677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04612" y="4539542"/>
            <a:ext cx="88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清空本地数据，加载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2" name="箭头: 右弧形 31"/>
          <p:cNvSpPr/>
          <p:nvPr/>
        </p:nvSpPr>
        <p:spPr>
          <a:xfrm>
            <a:off x="9123461" y="4693126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箭头: 右弧形 32"/>
          <p:cNvSpPr/>
          <p:nvPr/>
        </p:nvSpPr>
        <p:spPr>
          <a:xfrm>
            <a:off x="9102882" y="343348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箭头: 左弧形 33"/>
          <p:cNvSpPr/>
          <p:nvPr/>
        </p:nvSpPr>
        <p:spPr>
          <a:xfrm>
            <a:off x="3742043" y="4431978"/>
            <a:ext cx="249776" cy="591543"/>
          </a:xfrm>
          <a:prstGeom prst="curvedRigh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36462" y="4815046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repl_</a:t>
            </a:r>
            <a:endParaRPr lang="en-US" altLang="zh-CN" sz="1100" i="0">
              <a:solidFill>
                <a:srgbClr val="555555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baklog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04433" y="4285835"/>
            <a:ext cx="635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2.1.1.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记录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期间的所有命令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4724498" y="5594337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423139" y="5346103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中的命令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284033" y="5772161"/>
            <a:ext cx="771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执行接收到的命令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箭头: 右弧形 41"/>
          <p:cNvSpPr/>
          <p:nvPr/>
        </p:nvSpPr>
        <p:spPr>
          <a:xfrm>
            <a:off x="9102882" y="5712385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83864"/>
            <a:ext cx="10698800" cy="354056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主从第一次同步是</a:t>
            </a:r>
            <a:r>
              <a:rPr lang="zh-CN" altLang="en-US" b="1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全量同步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74207" y="2474430"/>
            <a:ext cx="2319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1.1.psync replid offset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19831" y="2872226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判断请求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是否一致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051451" y="3206317"/>
            <a:ext cx="33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是第一次，返回主节点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3" grpId="0"/>
      <p:bldP spid="35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/>
              <a:t>简述全量同步的流程？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节点请求增量同步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master</a:t>
            </a:r>
            <a:r>
              <a:rPr lang="zh-CN" altLang="en-US" sz="1400"/>
              <a:t>节点判断</a:t>
            </a:r>
            <a:r>
              <a:rPr lang="en-US" altLang="zh-CN" sz="1400"/>
              <a:t>replid</a:t>
            </a:r>
            <a:r>
              <a:rPr lang="zh-CN" altLang="en-US" sz="1400"/>
              <a:t>，发现不一致，拒绝增量同步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master</a:t>
            </a:r>
            <a:r>
              <a:rPr lang="zh-CN" altLang="en-US" sz="1400"/>
              <a:t>将完整内存数据生成</a:t>
            </a:r>
            <a:r>
              <a:rPr lang="en-US" altLang="zh-CN" sz="1400"/>
              <a:t>RDB</a:t>
            </a:r>
            <a:r>
              <a:rPr lang="zh-CN" altLang="en-US" sz="1400"/>
              <a:t>，发送</a:t>
            </a:r>
            <a:r>
              <a:rPr lang="en-US" altLang="zh-CN" sz="1400"/>
              <a:t>RDB</a:t>
            </a:r>
            <a:r>
              <a:rPr lang="zh-CN" altLang="en-US" sz="1400"/>
              <a:t>到</a:t>
            </a:r>
            <a:r>
              <a:rPr lang="en-US" altLang="zh-CN" sz="1400"/>
              <a:t>slave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清空本地数据，加载</a:t>
            </a:r>
            <a:r>
              <a:rPr lang="en-US" altLang="zh-CN" sz="1400"/>
              <a:t>master</a:t>
            </a:r>
            <a:r>
              <a:rPr lang="zh-CN" altLang="en-US" sz="1400"/>
              <a:t>的</a:t>
            </a:r>
            <a:r>
              <a:rPr lang="en-US" altLang="zh-CN" sz="1400"/>
              <a:t>RDB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master</a:t>
            </a:r>
            <a:r>
              <a:rPr lang="zh-CN" altLang="en-US" sz="1400"/>
              <a:t>将</a:t>
            </a:r>
            <a:r>
              <a:rPr lang="en-US" altLang="zh-CN" sz="1400"/>
              <a:t>RDB</a:t>
            </a:r>
            <a:r>
              <a:rPr lang="zh-CN" altLang="en-US" sz="1400"/>
              <a:t>期间的命令记录在</a:t>
            </a:r>
            <a:r>
              <a:rPr lang="en-US" altLang="zh-CN" sz="1400"/>
              <a:t>repl_baklog</a:t>
            </a:r>
            <a:r>
              <a:rPr lang="zh-CN" altLang="en-US" sz="1400"/>
              <a:t>，并持续将</a:t>
            </a:r>
            <a:r>
              <a:rPr lang="en-US" altLang="zh-CN" sz="1400"/>
              <a:t>log</a:t>
            </a:r>
            <a:r>
              <a:rPr lang="zh-CN" altLang="en-US" sz="1400"/>
              <a:t>中的命令发送给</a:t>
            </a:r>
            <a:r>
              <a:rPr lang="en-US" altLang="zh-CN" sz="1400"/>
              <a:t>slave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执行接收到的命令，保持与</a:t>
            </a:r>
            <a:r>
              <a:rPr lang="en-US" altLang="zh-CN" sz="1400"/>
              <a:t>master</a:t>
            </a:r>
            <a:r>
              <a:rPr lang="zh-CN" altLang="en-US" sz="1400"/>
              <a:t>之间的同步</a:t>
            </a:r>
            <a:endParaRPr lang="en-US" altLang="zh-CN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76"/>
          <p:cNvSpPr txBox="1"/>
          <p:nvPr/>
        </p:nvSpPr>
        <p:spPr>
          <a:xfrm>
            <a:off x="4238630" y="4387578"/>
            <a:ext cx="3051344" cy="892552"/>
          </a:xfrm>
          <a:prstGeom prst="rect">
            <a:avLst/>
          </a:prstGeom>
          <a:noFill/>
          <a:scene3d>
            <a:camera prst="perspectiveHeroicExtremeLeftFacing" fov="5100000">
              <a:rot lat="18084657" lon="9757423" rev="86187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558" y="2195512"/>
            <a:ext cx="2505362" cy="1649657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5100000">
              <a:rot lat="37977" lon="10479296" rev="21526539"/>
            </a:camera>
            <a:lightRig rig="threePt" dir="t"/>
          </a:scene3d>
        </p:spPr>
      </p:pic>
      <p:sp>
        <p:nvSpPr>
          <p:cNvPr id="1029" name="AutoShape 8" descr="冒险者“用生命”表演特技边开车边换轮胎(图)-中新网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  <a:endParaRPr lang="zh-CN" altLang="en-US"/>
          </a:p>
        </p:txBody>
      </p:sp>
      <p:sp>
        <p:nvSpPr>
          <p:cNvPr id="14" name="TextBox 76"/>
          <p:cNvSpPr txBox="1"/>
          <p:nvPr/>
        </p:nvSpPr>
        <p:spPr>
          <a:xfrm>
            <a:off x="4167170" y="5529208"/>
            <a:ext cx="3679302" cy="95410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9968499" y="4698212"/>
            <a:ext cx="3188504" cy="954107"/>
          </a:xfrm>
          <a:prstGeom prst="rect">
            <a:avLst/>
          </a:prstGeom>
          <a:noFill/>
          <a:scene3d>
            <a:camera prst="perspectiveHeroicExtremeRightFacing" fov="5100000">
              <a:rot lat="829654" lon="17118836" rev="2156862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-1021650" y="4759767"/>
            <a:ext cx="3437181" cy="769441"/>
          </a:xfrm>
          <a:prstGeom prst="rect">
            <a:avLst/>
          </a:prstGeom>
          <a:noFill/>
          <a:scene3d>
            <a:camera prst="perspectiveHeroicExtremeLeftFacing" fov="5100000">
              <a:rot lat="1637975" lon="4440000" rev="50881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949" y="2558067"/>
            <a:ext cx="2506672" cy="165929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21567224" lon="4490332" rev="21540000"/>
            </a:camera>
            <a:lightRig rig="threePt" dir="t"/>
          </a:scene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90" y="1556219"/>
            <a:ext cx="5157019" cy="3813068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AutoShape 10" descr="冒险者“用生命”表演特技边开车边换轮胎(图)-中新网"/>
          <p:cNvSpPr>
            <a:spLocks noChangeAspect="1" noChangeArrowheads="1"/>
          </p:cNvSpPr>
          <p:nvPr/>
        </p:nvSpPr>
        <p:spPr bwMode="auto">
          <a:xfrm>
            <a:off x="12153543" y="1890712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65" y="2635538"/>
            <a:ext cx="2596892" cy="1654430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541060" lon="17115722" rev="7282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/>
          <p:cNvSpPr/>
          <p:nvPr/>
        </p:nvSpPr>
        <p:spPr>
          <a:xfrm>
            <a:off x="2292574" y="5370143"/>
            <a:ext cx="8169496" cy="1095453"/>
          </a:xfrm>
          <a:prstGeom prst="roundRect">
            <a:avLst>
              <a:gd name="adj" fmla="val 1017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2312038" y="4023977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2292574" y="2467397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数据同步原理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997322" y="2310199"/>
            <a:ext cx="721673" cy="4247481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381210" y="2310199"/>
            <a:ext cx="721672" cy="4247479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1356" y="200242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1210" y="2025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718996" y="2700168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箭头: 右弧形 11"/>
          <p:cNvSpPr/>
          <p:nvPr/>
        </p:nvSpPr>
        <p:spPr>
          <a:xfrm>
            <a:off x="4743645" y="279348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718996" y="3433481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箭头: 右弧形 22"/>
          <p:cNvSpPr/>
          <p:nvPr/>
        </p:nvSpPr>
        <p:spPr>
          <a:xfrm>
            <a:off x="4743645" y="4086400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19832" y="4165139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bgsave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，生成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743645" y="4703286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57601" y="449096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02882" y="2467396"/>
            <a:ext cx="12327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1.0.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replicaof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命令，建立连接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277551" y="3444677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04612" y="4539542"/>
            <a:ext cx="88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清空本地数据，加载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2" name="箭头: 右弧形 31"/>
          <p:cNvSpPr/>
          <p:nvPr/>
        </p:nvSpPr>
        <p:spPr>
          <a:xfrm>
            <a:off x="9123461" y="4693126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箭头: 右弧形 32"/>
          <p:cNvSpPr/>
          <p:nvPr/>
        </p:nvSpPr>
        <p:spPr>
          <a:xfrm>
            <a:off x="9102882" y="343348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箭头: 左弧形 33"/>
          <p:cNvSpPr/>
          <p:nvPr/>
        </p:nvSpPr>
        <p:spPr>
          <a:xfrm>
            <a:off x="3742043" y="4431978"/>
            <a:ext cx="249776" cy="591543"/>
          </a:xfrm>
          <a:prstGeom prst="curvedRigh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36462" y="4815046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repl_</a:t>
            </a:r>
            <a:endParaRPr lang="en-US" altLang="zh-CN" sz="1100" i="0">
              <a:solidFill>
                <a:srgbClr val="555555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baklog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04433" y="4285835"/>
            <a:ext cx="635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2.1.1.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记录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期间的所有命令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4724498" y="5594337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423139" y="5346103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中的命令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284033" y="5772161"/>
            <a:ext cx="771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执行接收到的命令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2" name="箭头: 右弧形 41"/>
          <p:cNvSpPr/>
          <p:nvPr/>
        </p:nvSpPr>
        <p:spPr>
          <a:xfrm>
            <a:off x="9102882" y="5712385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83864"/>
            <a:ext cx="10698800" cy="354056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主从第一次同步是</a:t>
            </a:r>
            <a:r>
              <a:rPr lang="zh-CN" altLang="en-US" b="1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全量同步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74207" y="2474430"/>
            <a:ext cx="2319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1.1.psync replid offset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19831" y="2872226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判断请求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是否一致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051451" y="3206317"/>
            <a:ext cx="33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是第一次，返回主节点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不完整圆 19"/>
          <p:cNvSpPr/>
          <p:nvPr/>
        </p:nvSpPr>
        <p:spPr>
          <a:xfrm>
            <a:off x="927171" y="4344475"/>
            <a:ext cx="888331" cy="888331"/>
          </a:xfrm>
          <a:prstGeom prst="pie">
            <a:avLst>
              <a:gd name="adj1" fmla="val 16091138"/>
              <a:gd name="adj2" fmla="val 19293331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不完整圆 65"/>
          <p:cNvSpPr/>
          <p:nvPr/>
        </p:nvSpPr>
        <p:spPr>
          <a:xfrm>
            <a:off x="924423" y="4342997"/>
            <a:ext cx="893827" cy="893827"/>
          </a:xfrm>
          <a:prstGeom prst="pie">
            <a:avLst>
              <a:gd name="adj1" fmla="val 16091138"/>
              <a:gd name="adj2" fmla="val 1772679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不完整圆 66"/>
          <p:cNvSpPr/>
          <p:nvPr/>
        </p:nvSpPr>
        <p:spPr>
          <a:xfrm>
            <a:off x="927171" y="4344475"/>
            <a:ext cx="888331" cy="888331"/>
          </a:xfrm>
          <a:prstGeom prst="pie">
            <a:avLst>
              <a:gd name="adj1" fmla="val 19461032"/>
              <a:gd name="adj2" fmla="val 16018104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2312038" y="4023977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2292574" y="2467397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</a:t>
            </a:r>
            <a:endParaRPr lang="en-US" altLang="zh-CN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zh-CN" altLang="en-US" sz="160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数据同步原理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997322" y="2310200"/>
            <a:ext cx="721673" cy="3162752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381210" y="2310200"/>
            <a:ext cx="721672" cy="3162753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1356" y="200242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1210" y="2025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718996" y="2700168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箭头: 右弧形 11"/>
          <p:cNvSpPr/>
          <p:nvPr/>
        </p:nvSpPr>
        <p:spPr>
          <a:xfrm>
            <a:off x="4743645" y="279348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718996" y="3433481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箭头: 右弧形 22"/>
          <p:cNvSpPr/>
          <p:nvPr/>
        </p:nvSpPr>
        <p:spPr>
          <a:xfrm>
            <a:off x="4743646" y="4066036"/>
            <a:ext cx="176186" cy="513038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19831" y="4091722"/>
            <a:ext cx="181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去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中获取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后的数据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743645" y="4815254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01618" y="4602929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后的命令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02882" y="2467396"/>
            <a:ext cx="1232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1.0.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重启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277551" y="3444677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86421" y="4760173"/>
            <a:ext cx="8836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2" name="箭头: 右弧形 31"/>
          <p:cNvSpPr/>
          <p:nvPr/>
        </p:nvSpPr>
        <p:spPr>
          <a:xfrm>
            <a:off x="9123461" y="4730448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箭头: 右弧形 32"/>
          <p:cNvSpPr/>
          <p:nvPr/>
        </p:nvSpPr>
        <p:spPr>
          <a:xfrm>
            <a:off x="9102882" y="343348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14207" y="4388024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repl_</a:t>
            </a:r>
            <a:endParaRPr lang="en-US" altLang="zh-CN" sz="1100" i="0">
              <a:solidFill>
                <a:srgbClr val="555555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baklog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83864"/>
            <a:ext cx="2834753" cy="418558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主从第一次同步是</a:t>
            </a:r>
            <a:r>
              <a:rPr lang="zh-CN" altLang="en-US" b="1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全量同步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74207" y="2474429"/>
            <a:ext cx="240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1.1.psync replid offset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19831" y="2872226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判断请求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是否一致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51451" y="3206317"/>
            <a:ext cx="33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是第一次，返回主节点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58283" y="3175687"/>
            <a:ext cx="2598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不是第一次，回复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continue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6" name="文本占位符 2"/>
          <p:cNvSpPr txBox="1"/>
          <p:nvPr/>
        </p:nvSpPr>
        <p:spPr>
          <a:xfrm>
            <a:off x="3206820" y="1567782"/>
            <a:ext cx="5199039" cy="4499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，但如果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重启后同步，则执行</a:t>
            </a:r>
            <a:r>
              <a:rPr lang="zh-CN" altLang="en-US" b="1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增量同步</a:t>
            </a:r>
            <a:endParaRPr lang="en-US" altLang="zh-CN" b="1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976355" y="5677497"/>
            <a:ext cx="9293732" cy="857050"/>
            <a:chOff x="952927" y="4303060"/>
            <a:chExt cx="9293732" cy="857050"/>
          </a:xfrm>
        </p:grpSpPr>
        <p:grpSp>
          <p:nvGrpSpPr>
            <p:cNvPr id="52" name="组合 51"/>
            <p:cNvGrpSpPr/>
            <p:nvPr/>
          </p:nvGrpSpPr>
          <p:grpSpPr>
            <a:xfrm>
              <a:off x="952927" y="4303060"/>
              <a:ext cx="9293732" cy="857050"/>
              <a:chOff x="952927" y="4303060"/>
              <a:chExt cx="9293732" cy="857050"/>
            </a:xfrm>
          </p:grpSpPr>
          <p:sp>
            <p:nvSpPr>
              <p:cNvPr id="54" name="任意多边形: 形状 53"/>
              <p:cNvSpPr/>
              <p:nvPr/>
            </p:nvSpPr>
            <p:spPr>
              <a:xfrm rot="10800000">
                <a:off x="954437" y="4723272"/>
                <a:ext cx="148222" cy="148390"/>
              </a:xfrm>
              <a:custGeom>
                <a:avLst/>
                <a:gdLst>
                  <a:gd name="connsiteX0" fmla="*/ 0 w 500657"/>
                  <a:gd name="connsiteY0" fmla="*/ 0 h 501222"/>
                  <a:gd name="connsiteX1" fmla="*/ 500657 w 500657"/>
                  <a:gd name="connsiteY1" fmla="*/ 501222 h 501222"/>
                  <a:gd name="connsiteX2" fmla="*/ 0 w 500657"/>
                  <a:gd name="connsiteY2" fmla="*/ 501222 h 50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657" h="501222">
                    <a:moveTo>
                      <a:pt x="0" y="0"/>
                    </a:moveTo>
                    <a:lnTo>
                      <a:pt x="500657" y="501222"/>
                    </a:lnTo>
                    <a:lnTo>
                      <a:pt x="0" y="5012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F9F9F"/>
                  </a:gs>
                  <a:gs pos="70000">
                    <a:srgbClr val="7F7F7F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102659" y="4303060"/>
                <a:ext cx="9144000" cy="857050"/>
              </a:xfrm>
              <a:prstGeom prst="rect">
                <a:avLst/>
              </a:prstGeom>
              <a:noFill/>
              <a:ln>
                <a:solidFill>
                  <a:srgbClr val="48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52927" y="4424081"/>
                <a:ext cx="1171708" cy="299191"/>
              </a:xfrm>
              <a:prstGeom prst="rect">
                <a:avLst/>
              </a:prstGeom>
              <a:solidFill>
                <a:srgbClr val="AD2A26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>
                    <a:latin typeface="黑体" panose="02010609060101010101" pitchFamily="49" charset="-122"/>
                    <a:ea typeface="黑体" panose="02010609060101010101" pitchFamily="49" charset="-122"/>
                  </a:rPr>
                  <a:t>注意</a:t>
                </a:r>
                <a:endParaRPr lang="zh-CN" altLang="en-US" sz="16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2336685" y="4430656"/>
              <a:ext cx="7829291" cy="66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repl_baklog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大小有上限，写满后会覆盖最早的数据。如果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slave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断开时间过久，导致尚未备份的数据被覆盖，则无法基于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log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做增量同步，只能再次全量同步。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1775725" y="4027817"/>
            <a:ext cx="92914" cy="441112"/>
          </a:xfrm>
          <a:prstGeom prst="line">
            <a:avLst/>
          </a:prstGeom>
          <a:ln>
            <a:solidFill>
              <a:srgbClr val="D727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528891" y="3821598"/>
            <a:ext cx="582458" cy="169277"/>
          </a:xfrm>
          <a:prstGeom prst="rect">
            <a:avLst/>
          </a:prstGeom>
          <a:solidFill>
            <a:srgbClr val="D7271B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01687" y="3700166"/>
            <a:ext cx="497499" cy="169277"/>
          </a:xfrm>
          <a:prstGeom prst="rect">
            <a:avLst/>
          </a:prstGeom>
          <a:solidFill>
            <a:srgbClr val="00B050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/>
          <p:cNvCxnSpPr>
            <a:stCxn id="61" idx="2"/>
          </p:cNvCxnSpPr>
          <p:nvPr/>
        </p:nvCxnSpPr>
        <p:spPr>
          <a:xfrm>
            <a:off x="1250437" y="3869443"/>
            <a:ext cx="324599" cy="468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9" name="不完整圆 68"/>
          <p:cNvSpPr/>
          <p:nvPr/>
        </p:nvSpPr>
        <p:spPr>
          <a:xfrm>
            <a:off x="927171" y="4344475"/>
            <a:ext cx="888331" cy="888331"/>
          </a:xfrm>
          <a:prstGeom prst="pie">
            <a:avLst>
              <a:gd name="adj1" fmla="val 17867501"/>
              <a:gd name="adj2" fmla="val 1468834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不完整圆 69"/>
          <p:cNvSpPr/>
          <p:nvPr/>
        </p:nvSpPr>
        <p:spPr>
          <a:xfrm>
            <a:off x="10746148" y="4464848"/>
            <a:ext cx="888331" cy="888331"/>
          </a:xfrm>
          <a:prstGeom prst="pie">
            <a:avLst>
              <a:gd name="adj1" fmla="val 16091138"/>
              <a:gd name="adj2" fmla="val 19293331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不完整圆 70"/>
          <p:cNvSpPr/>
          <p:nvPr/>
        </p:nvSpPr>
        <p:spPr>
          <a:xfrm>
            <a:off x="10743400" y="4465910"/>
            <a:ext cx="893827" cy="893827"/>
          </a:xfrm>
          <a:prstGeom prst="pie">
            <a:avLst>
              <a:gd name="adj1" fmla="val 16091138"/>
              <a:gd name="adj2" fmla="val 1772679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不完整圆 71"/>
          <p:cNvSpPr/>
          <p:nvPr/>
        </p:nvSpPr>
        <p:spPr>
          <a:xfrm>
            <a:off x="10746148" y="4464848"/>
            <a:ext cx="888331" cy="888331"/>
          </a:xfrm>
          <a:prstGeom prst="pie">
            <a:avLst>
              <a:gd name="adj1" fmla="val 19440539"/>
              <a:gd name="adj2" fmla="val 15999590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 flipV="1">
            <a:off x="11594702" y="4148190"/>
            <a:ext cx="92914" cy="441112"/>
          </a:xfrm>
          <a:prstGeom prst="line">
            <a:avLst/>
          </a:prstGeom>
          <a:ln>
            <a:solidFill>
              <a:srgbClr val="D727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11347868" y="3941971"/>
            <a:ext cx="582458" cy="169277"/>
          </a:xfrm>
          <a:prstGeom prst="rect">
            <a:avLst/>
          </a:prstGeom>
          <a:solidFill>
            <a:srgbClr val="D7271B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0820664" y="3820539"/>
            <a:ext cx="497499" cy="169277"/>
          </a:xfrm>
          <a:prstGeom prst="rect">
            <a:avLst/>
          </a:prstGeom>
          <a:solidFill>
            <a:srgbClr val="00B050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6" name="直接连接符 75"/>
          <p:cNvCxnSpPr>
            <a:stCxn id="75" idx="2"/>
          </p:cNvCxnSpPr>
          <p:nvPr/>
        </p:nvCxnSpPr>
        <p:spPr>
          <a:xfrm>
            <a:off x="11069414" y="3989816"/>
            <a:ext cx="324599" cy="468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10808639" y="4527339"/>
            <a:ext cx="763349" cy="763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" name="不完整圆 83"/>
          <p:cNvSpPr/>
          <p:nvPr/>
        </p:nvSpPr>
        <p:spPr>
          <a:xfrm>
            <a:off x="927171" y="4348310"/>
            <a:ext cx="888331" cy="888331"/>
          </a:xfrm>
          <a:prstGeom prst="pie">
            <a:avLst>
              <a:gd name="adj1" fmla="val 16089882"/>
              <a:gd name="adj2" fmla="val 19293331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不完整圆 84"/>
          <p:cNvSpPr/>
          <p:nvPr/>
        </p:nvSpPr>
        <p:spPr>
          <a:xfrm>
            <a:off x="924423" y="4346832"/>
            <a:ext cx="893827" cy="893827"/>
          </a:xfrm>
          <a:prstGeom prst="pie">
            <a:avLst>
              <a:gd name="adj1" fmla="val 14846617"/>
              <a:gd name="adj2" fmla="val 1772679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47717" y="4365021"/>
            <a:ext cx="847238" cy="847238"/>
          </a:xfrm>
          <a:prstGeom prst="ellipse">
            <a:avLst/>
          </a:prstGeom>
          <a:noFill/>
          <a:ln w="12700">
            <a:solidFill>
              <a:srgbClr val="48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89662" y="4406966"/>
            <a:ext cx="763349" cy="763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" name="右大括号 86"/>
          <p:cNvSpPr/>
          <p:nvPr/>
        </p:nvSpPr>
        <p:spPr>
          <a:xfrm rot="18537203">
            <a:off x="11474992" y="4434387"/>
            <a:ext cx="83037" cy="1793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9" name="直接连接符 88"/>
          <p:cNvCxnSpPr>
            <a:stCxn id="87" idx="1"/>
          </p:cNvCxnSpPr>
          <p:nvPr/>
        </p:nvCxnSpPr>
        <p:spPr>
          <a:xfrm>
            <a:off x="11542613" y="4491757"/>
            <a:ext cx="170410" cy="9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1743532" y="4301427"/>
            <a:ext cx="315500" cy="4847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未同步的数据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" name="任意多边形: 形状 92"/>
          <p:cNvSpPr/>
          <p:nvPr/>
        </p:nvSpPr>
        <p:spPr>
          <a:xfrm>
            <a:off x="11189284" y="4444241"/>
            <a:ext cx="351219" cy="222102"/>
          </a:xfrm>
          <a:custGeom>
            <a:avLst/>
            <a:gdLst>
              <a:gd name="connsiteX0" fmla="*/ 0 w 351219"/>
              <a:gd name="connsiteY0" fmla="*/ 26 h 222102"/>
              <a:gd name="connsiteX1" fmla="*/ 351219 w 351219"/>
              <a:gd name="connsiteY1" fmla="*/ 166214 h 222102"/>
              <a:gd name="connsiteX2" fmla="*/ 281559 w 351219"/>
              <a:gd name="connsiteY2" fmla="*/ 222102 h 222102"/>
              <a:gd name="connsiteX3" fmla="*/ 237197 w 351219"/>
              <a:gd name="connsiteY3" fmla="*/ 178144 h 222102"/>
              <a:gd name="connsiteX4" fmla="*/ 58095 w 351219"/>
              <a:gd name="connsiteY4" fmla="*/ 93397 h 222102"/>
              <a:gd name="connsiteX5" fmla="*/ 940 w 351219"/>
              <a:gd name="connsiteY5" fmla="*/ 87484 h 2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219" h="222102">
                <a:moveTo>
                  <a:pt x="0" y="26"/>
                </a:moveTo>
                <a:cubicBezTo>
                  <a:pt x="136379" y="-1439"/>
                  <a:pt x="265870" y="59833"/>
                  <a:pt x="351219" y="166214"/>
                </a:cubicBezTo>
                <a:lnTo>
                  <a:pt x="281559" y="222102"/>
                </a:lnTo>
                <a:lnTo>
                  <a:pt x="237197" y="178144"/>
                </a:lnTo>
                <a:cubicBezTo>
                  <a:pt x="184651" y="136781"/>
                  <a:pt x="123398" y="107798"/>
                  <a:pt x="58095" y="93397"/>
                </a:cubicBezTo>
                <a:lnTo>
                  <a:pt x="940" y="87484"/>
                </a:lnTo>
                <a:close/>
              </a:path>
            </a:pathLst>
          </a:custGeom>
          <a:solidFill>
            <a:schemeClr val="accent6">
              <a:lumMod val="75000"/>
              <a:alpha val="47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766694" y="4485394"/>
            <a:ext cx="847238" cy="847238"/>
          </a:xfrm>
          <a:prstGeom prst="ellipse">
            <a:avLst/>
          </a:prstGeom>
          <a:noFill/>
          <a:ln w="12700">
            <a:solidFill>
              <a:srgbClr val="48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4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4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6" grpId="0" animBg="1"/>
      <p:bldP spid="67" grpId="0" animBg="1"/>
      <p:bldP spid="48" grpId="0" animBg="1"/>
      <p:bldP spid="23" grpId="0" animBg="1"/>
      <p:bldP spid="24" grpId="0"/>
      <p:bldP spid="28" grpId="0"/>
      <p:bldP spid="30" grpId="0"/>
      <p:bldP spid="31" grpId="0"/>
      <p:bldP spid="32" grpId="0" animBg="1"/>
      <p:bldP spid="33" grpId="0" animBg="1"/>
      <p:bldP spid="44" grpId="0"/>
      <p:bldP spid="45" grpId="0"/>
      <p:bldP spid="17" grpId="0" animBg="1"/>
      <p:bldP spid="61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84" grpId="1" animBg="1"/>
      <p:bldP spid="85" grpId="1" animBg="1"/>
      <p:bldP spid="8" grpId="0" animBg="1"/>
      <p:bldP spid="87" grpId="0" animBg="1"/>
      <p:bldP spid="90" grpId="0" animBg="1"/>
      <p:bldP spid="93" grpId="0" animBg="1"/>
      <p:bldP spid="7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数据同步原理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431889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可以从以下几个方面来优化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主从就集群：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中配置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repl-diskless-sync yes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启用无磁盘复制，避免全量同步时的磁盘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IO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单节点上的内存占用不要太大，减少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RDB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导致的过多磁盘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IO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适当提高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repl_baklog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的大小，发现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宕机时尽快实现故障恢复，尽可能避免全量同步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限制一个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节点数量，如果实在是太多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，则可以采用主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从链式结构，减少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压力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iconfont-11805-5604182"/>
          <p:cNvSpPr/>
          <p:nvPr/>
        </p:nvSpPr>
        <p:spPr>
          <a:xfrm>
            <a:off x="1278626" y="4793826"/>
            <a:ext cx="609685" cy="494392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68" y="3663054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: 圆角 15"/>
          <p:cNvSpPr/>
          <p:nvPr/>
        </p:nvSpPr>
        <p:spPr>
          <a:xfrm>
            <a:off x="2904567" y="4753485"/>
            <a:ext cx="1452283" cy="681009"/>
          </a:xfrm>
          <a:prstGeom prst="roundRect">
            <a:avLst/>
          </a:prstGeom>
          <a:solidFill>
            <a:srgbClr val="48504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RedisClient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95" y="4676665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64" y="5704040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6017730" y="5087290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38328" y="404236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65720" y="609661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箭头连接符 21"/>
          <p:cNvCxnSpPr>
            <a:stCxn id="10" idx="88"/>
            <a:endCxn id="16" idx="1"/>
          </p:cNvCxnSpPr>
          <p:nvPr/>
        </p:nvCxnSpPr>
        <p:spPr>
          <a:xfrm>
            <a:off x="1883054" y="5090957"/>
            <a:ext cx="1021513" cy="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6" idx="3"/>
            <a:endCxn id="17" idx="1"/>
          </p:cNvCxnSpPr>
          <p:nvPr/>
        </p:nvCxnSpPr>
        <p:spPr>
          <a:xfrm>
            <a:off x="4356850" y="5093990"/>
            <a:ext cx="1570745" cy="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6" idx="3"/>
            <a:endCxn id="15" idx="1"/>
          </p:cNvCxnSpPr>
          <p:nvPr/>
        </p:nvCxnSpPr>
        <p:spPr>
          <a:xfrm flipV="1">
            <a:off x="4356850" y="4082072"/>
            <a:ext cx="2838118" cy="101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3"/>
            <a:endCxn id="18" idx="1"/>
          </p:cNvCxnSpPr>
          <p:nvPr/>
        </p:nvCxnSpPr>
        <p:spPr>
          <a:xfrm>
            <a:off x="4356850" y="5093990"/>
            <a:ext cx="2851814" cy="1029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269969" y="509095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写操作</a:t>
            </a:r>
            <a:endParaRPr lang="zh-CN" altLang="en-US" sz="1400" dirty="0">
              <a:solidFill>
                <a:srgbClr val="AD2A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11998" y="393635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读操作</a:t>
            </a:r>
            <a:endParaRPr lang="zh-CN" altLang="en-US" sz="14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52519" y="599204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读操作</a:t>
            </a:r>
            <a:endParaRPr lang="zh-CN" altLang="en-US" sz="14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直接箭头连接符 28"/>
          <p:cNvCxnSpPr>
            <a:stCxn id="17" idx="3"/>
            <a:endCxn id="15" idx="2"/>
          </p:cNvCxnSpPr>
          <p:nvPr/>
        </p:nvCxnSpPr>
        <p:spPr>
          <a:xfrm flipV="1">
            <a:off x="6790772" y="4501090"/>
            <a:ext cx="835785" cy="5945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7" idx="3"/>
            <a:endCxn id="18" idx="0"/>
          </p:cNvCxnSpPr>
          <p:nvPr/>
        </p:nvCxnSpPr>
        <p:spPr>
          <a:xfrm>
            <a:off x="6790772" y="5095683"/>
            <a:ext cx="849481" cy="6083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128403" y="4865896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323" y="5708357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文本框 39"/>
          <p:cNvSpPr txBox="1"/>
          <p:nvPr/>
        </p:nvSpPr>
        <p:spPr>
          <a:xfrm>
            <a:off x="9511379" y="610092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323" y="3663054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文本框 41"/>
          <p:cNvSpPr txBox="1"/>
          <p:nvPr/>
        </p:nvSpPr>
        <p:spPr>
          <a:xfrm>
            <a:off x="9511379" y="4055624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箭头连接符 42"/>
          <p:cNvCxnSpPr>
            <a:stCxn id="15" idx="3"/>
            <a:endCxn id="41" idx="1"/>
          </p:cNvCxnSpPr>
          <p:nvPr/>
        </p:nvCxnSpPr>
        <p:spPr>
          <a:xfrm>
            <a:off x="8058145" y="4082072"/>
            <a:ext cx="139617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18" idx="3"/>
            <a:endCxn id="39" idx="1"/>
          </p:cNvCxnSpPr>
          <p:nvPr/>
        </p:nvCxnSpPr>
        <p:spPr>
          <a:xfrm>
            <a:off x="8071841" y="6123058"/>
            <a:ext cx="1382482" cy="431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8448553" y="4149583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477328" y="5591484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9" grpId="0"/>
      <p:bldP spid="20" grpId="0"/>
      <p:bldP spid="21" grpId="0"/>
      <p:bldP spid="26" grpId="0"/>
      <p:bldP spid="27" grpId="0"/>
      <p:bldP spid="28" grpId="0"/>
      <p:bldP spid="31" grpId="0"/>
      <p:bldP spid="40" grpId="0"/>
      <p:bldP spid="42" grpId="0"/>
      <p:bldP spid="50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/>
              <a:t>简述全量同步和增量同步区别？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全量同步：</a:t>
            </a:r>
            <a:r>
              <a:rPr lang="en-US" altLang="zh-CN" sz="1400"/>
              <a:t>master</a:t>
            </a:r>
            <a:r>
              <a:rPr lang="zh-CN" altLang="en-US" sz="1400"/>
              <a:t>将完整内存数据生成</a:t>
            </a:r>
            <a:r>
              <a:rPr lang="en-US" altLang="zh-CN" sz="1400"/>
              <a:t>RDB</a:t>
            </a:r>
            <a:r>
              <a:rPr lang="zh-CN" altLang="en-US" sz="1400"/>
              <a:t>，发送</a:t>
            </a:r>
            <a:r>
              <a:rPr lang="en-US" altLang="zh-CN" sz="1400"/>
              <a:t>RDB</a:t>
            </a:r>
            <a:r>
              <a:rPr lang="zh-CN" altLang="en-US" sz="1400"/>
              <a:t>到</a:t>
            </a:r>
            <a:r>
              <a:rPr lang="en-US" altLang="zh-CN" sz="1400"/>
              <a:t>slave</a:t>
            </a:r>
            <a:r>
              <a:rPr lang="zh-CN" altLang="en-US" sz="1400"/>
              <a:t>。后续命令则记录在</a:t>
            </a:r>
            <a:r>
              <a:rPr lang="en-US" altLang="zh-CN" sz="1400"/>
              <a:t>repl_baklog</a:t>
            </a:r>
            <a:r>
              <a:rPr lang="zh-CN" altLang="en-US" sz="1400"/>
              <a:t>，逐个发送给</a:t>
            </a:r>
            <a:r>
              <a:rPr lang="en-US" altLang="zh-CN" sz="1400"/>
              <a:t>slave</a:t>
            </a:r>
            <a:r>
              <a:rPr lang="zh-CN" altLang="en-US" sz="1400"/>
              <a:t>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增量同步：</a:t>
            </a:r>
            <a:r>
              <a:rPr lang="en-US" altLang="zh-CN" sz="1400"/>
              <a:t>slave</a:t>
            </a:r>
            <a:r>
              <a:rPr lang="zh-CN" altLang="en-US" sz="1400"/>
              <a:t>提交自己的</a:t>
            </a:r>
            <a:r>
              <a:rPr lang="en-US" altLang="zh-CN" sz="1400"/>
              <a:t>offset</a:t>
            </a:r>
            <a:r>
              <a:rPr lang="zh-CN" altLang="en-US" sz="1400"/>
              <a:t>到</a:t>
            </a:r>
            <a:r>
              <a:rPr lang="en-US" altLang="zh-CN" sz="1400"/>
              <a:t>master</a:t>
            </a:r>
            <a:r>
              <a:rPr lang="zh-CN" altLang="en-US" sz="1400"/>
              <a:t>，</a:t>
            </a:r>
            <a:r>
              <a:rPr lang="en-US" altLang="zh-CN" sz="1400"/>
              <a:t>master</a:t>
            </a:r>
            <a:r>
              <a:rPr lang="zh-CN" altLang="en-US" sz="1400"/>
              <a:t>获取</a:t>
            </a:r>
            <a:r>
              <a:rPr lang="en-US" altLang="zh-CN" sz="1400"/>
              <a:t>repl_baklog</a:t>
            </a:r>
            <a:r>
              <a:rPr lang="zh-CN" altLang="en-US" sz="1400"/>
              <a:t>中从</a:t>
            </a:r>
            <a:r>
              <a:rPr lang="en-US" altLang="zh-CN" sz="1400"/>
              <a:t>offset</a:t>
            </a:r>
            <a:r>
              <a:rPr lang="zh-CN" altLang="en-US" sz="1400"/>
              <a:t>之后的命令给</a:t>
            </a:r>
            <a:r>
              <a:rPr lang="en-US" altLang="zh-CN" sz="1400"/>
              <a:t>slave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 sz="1600"/>
              <a:t>什么时候执行全量同步？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节点第一次连接</a:t>
            </a:r>
            <a:r>
              <a:rPr lang="en-US" altLang="zh-CN" sz="1400"/>
              <a:t>master</a:t>
            </a:r>
            <a:r>
              <a:rPr lang="zh-CN" altLang="en-US" sz="1400"/>
              <a:t>节点时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节点断开时间太久，</a:t>
            </a:r>
            <a:r>
              <a:rPr lang="en-US" altLang="zh-CN" sz="1400"/>
              <a:t>repl_baklog</a:t>
            </a:r>
            <a:r>
              <a:rPr lang="zh-CN" altLang="en-US" sz="1400"/>
              <a:t>中的</a:t>
            </a:r>
            <a:r>
              <a:rPr lang="en-US" altLang="zh-CN" sz="1400"/>
              <a:t>offset</a:t>
            </a:r>
            <a:r>
              <a:rPr lang="zh-CN" altLang="en-US" sz="1400"/>
              <a:t>已经被覆盖时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 sz="1600"/>
              <a:t>什么时候执行增量同步？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节点断开又恢复，并且在</a:t>
            </a:r>
            <a:r>
              <a:rPr lang="en-US" altLang="zh-CN" sz="1400"/>
              <a:t>repl_baklog</a:t>
            </a:r>
            <a:r>
              <a:rPr lang="zh-CN" altLang="en-US" sz="1400"/>
              <a:t>中能找到</a:t>
            </a:r>
            <a:r>
              <a:rPr lang="en-US" altLang="zh-CN" sz="1400"/>
              <a:t>offset</a:t>
            </a:r>
            <a:r>
              <a:rPr lang="zh-CN" altLang="en-US" sz="1400"/>
              <a:t>时</a:t>
            </a:r>
            <a:endParaRPr lang="zh-CN" altLang="en-US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slave</a:t>
            </a:r>
            <a:r>
              <a:rPr lang="zh-CN" altLang="en-US"/>
              <a:t>节点宕机恢复后可以找</a:t>
            </a:r>
            <a:r>
              <a:rPr lang="en-US" altLang="zh-CN"/>
              <a:t>master</a:t>
            </a:r>
            <a:r>
              <a:rPr lang="zh-CN" altLang="en-US"/>
              <a:t>节点同步数据，那</a:t>
            </a:r>
            <a:r>
              <a:rPr lang="en-US" altLang="zh-CN"/>
              <a:t>master</a:t>
            </a:r>
            <a:r>
              <a:rPr lang="zh-CN" altLang="en-US"/>
              <a:t>节点宕机怎么办？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哨兵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哨兵的作用和原理</a:t>
            </a:r>
            <a:endParaRPr lang="en-US" altLang="zh-CN"/>
          </a:p>
          <a:p>
            <a:r>
              <a:rPr lang="zh-CN" altLang="en-US"/>
              <a:t>搭建哨兵集群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的哨兵模式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AD2A26"/>
                </a:solidFill>
              </a:rPr>
              <a:t>哨兵的作用和原理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zh-CN" altLang="en-US"/>
              <a:t>搭建哨兵集群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en-US" altLang="zh-CN"/>
              <a:t>RedisTemplate</a:t>
            </a:r>
            <a:r>
              <a:rPr lang="zh-CN" altLang="en-US"/>
              <a:t>的哨兵模式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/>
          <p:cNvSpPr/>
          <p:nvPr/>
        </p:nvSpPr>
        <p:spPr>
          <a:xfrm>
            <a:off x="8500969" y="3905207"/>
            <a:ext cx="2474257" cy="2499668"/>
          </a:xfrm>
          <a:prstGeom prst="roundRect">
            <a:avLst>
              <a:gd name="adj" fmla="val 545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5768786" y="2245660"/>
            <a:ext cx="5244353" cy="8789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哨兵的作用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61761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提供了哨兵（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）机制来实现主从集群的自动故障恢复。哨兵的结构和作用如下：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016" y="3939986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: 圆角 4"/>
          <p:cNvSpPr/>
          <p:nvPr/>
        </p:nvSpPr>
        <p:spPr>
          <a:xfrm>
            <a:off x="5701555" y="4754281"/>
            <a:ext cx="1452283" cy="681009"/>
          </a:xfrm>
          <a:prstGeom prst="roundRect">
            <a:avLst/>
          </a:prstGeom>
          <a:solidFill>
            <a:srgbClr val="48504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RedisClient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83" y="4751892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29" y="5537296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8693695" y="500115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39482" y="419826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43091" y="580884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7153838" y="5094786"/>
            <a:ext cx="1570745" cy="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3"/>
            <a:endCxn id="4" idx="1"/>
          </p:cNvCxnSpPr>
          <p:nvPr/>
        </p:nvCxnSpPr>
        <p:spPr>
          <a:xfrm flipV="1">
            <a:off x="7153838" y="4290313"/>
            <a:ext cx="2569178" cy="80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7" idx="1"/>
          </p:cNvCxnSpPr>
          <p:nvPr/>
        </p:nvCxnSpPr>
        <p:spPr>
          <a:xfrm>
            <a:off x="7153838" y="5094786"/>
            <a:ext cx="2559091" cy="7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3"/>
            <a:endCxn id="4" idx="2"/>
          </p:cNvCxnSpPr>
          <p:nvPr/>
        </p:nvCxnSpPr>
        <p:spPr>
          <a:xfrm flipV="1">
            <a:off x="9446256" y="4640639"/>
            <a:ext cx="637597" cy="4615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7" idx="0"/>
          </p:cNvCxnSpPr>
          <p:nvPr/>
        </p:nvCxnSpPr>
        <p:spPr>
          <a:xfrm>
            <a:off x="9446256" y="5102219"/>
            <a:ext cx="627510" cy="43507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925391" y="4941123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127770" y="2434802"/>
            <a:ext cx="1129551" cy="49754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Sentinel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7826187" y="2434802"/>
            <a:ext cx="1129551" cy="49754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Sentinel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9524603" y="2434802"/>
            <a:ext cx="1129551" cy="49754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Sentinel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占位符 2"/>
          <p:cNvSpPr txBox="1"/>
          <p:nvPr/>
        </p:nvSpPr>
        <p:spPr>
          <a:xfrm>
            <a:off x="710879" y="2121743"/>
            <a:ext cx="4724003" cy="473625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监控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 </a:t>
            </a:r>
            <a:r>
              <a:rPr lang="zh-CN" altLang="en-US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会不断检查您的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 b="0" i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是否按预期工作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自动故障恢复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：如果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故障，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会将一个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提升为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。当故障实例恢复后也以新的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为主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通知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充当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客户端的服务发现来源，当集群发生故障转移时，会将最新信息推送给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的客户端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9" name="连接符: 肘形 48"/>
          <p:cNvCxnSpPr>
            <a:stCxn id="24" idx="2"/>
            <a:endCxn id="25" idx="0"/>
          </p:cNvCxnSpPr>
          <p:nvPr/>
        </p:nvCxnSpPr>
        <p:spPr>
          <a:xfrm rot="16200000" flipH="1">
            <a:off x="8674209" y="2841317"/>
            <a:ext cx="780643" cy="13471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8848300" y="3280105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监控集群状态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" name="连接符: 肘形 51"/>
          <p:cNvCxnSpPr>
            <a:stCxn id="24" idx="2"/>
            <a:endCxn id="5" idx="0"/>
          </p:cNvCxnSpPr>
          <p:nvPr/>
        </p:nvCxnSpPr>
        <p:spPr>
          <a:xfrm flipH="1">
            <a:off x="6427697" y="3124564"/>
            <a:ext cx="1963266" cy="162971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6656794" y="3685148"/>
            <a:ext cx="833059" cy="47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服务状态变更通知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5" grpId="0" animBg="1"/>
      <p:bldP spid="8" grpId="0"/>
      <p:bldP spid="9" grpId="0"/>
      <p:bldP spid="10" grpId="0"/>
      <p:bldP spid="19" grpId="0"/>
      <p:bldP spid="20" grpId="0" animBg="1"/>
      <p:bldP spid="21" grpId="0" animBg="1"/>
      <p:bldP spid="22" grpId="0" animBg="1"/>
      <p:bldP spid="50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服务状态监控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2719196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基于心跳机制监测服务状态，每隔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秒向集群的每个实例发送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ping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主观下线：如果某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节点发现某实例未在规定时间响应，则认为该实例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主观下线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客观下线：若超过指定数量（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quorum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都认为该实例主观下线，则该实例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客观下线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quorum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值最好超过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实例数量的一半。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03066" y="5233796"/>
            <a:ext cx="5098861" cy="1212752"/>
          </a:xfrm>
          <a:prstGeom prst="roundRect">
            <a:avLst>
              <a:gd name="adj" fmla="val 545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4222384" y="3146847"/>
            <a:ext cx="5244353" cy="8789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398660" y="5457119"/>
            <a:ext cx="829073" cy="700653"/>
            <a:chOff x="8692999" y="4751892"/>
            <a:chExt cx="829073" cy="700653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583" y="4751892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文本框 32"/>
            <p:cNvSpPr txBox="1"/>
            <p:nvPr/>
          </p:nvSpPr>
          <p:spPr>
            <a:xfrm>
              <a:off x="8692999" y="506421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master</a:t>
              </a:r>
              <a:endParaRPr lang="en-US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132622" y="5457119"/>
            <a:ext cx="738138" cy="700653"/>
            <a:chOff x="9723016" y="3939986"/>
            <a:chExt cx="738138" cy="70065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016" y="3939986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33"/>
            <p:cNvSpPr txBox="1"/>
            <p:nvPr/>
          </p:nvSpPr>
          <p:spPr>
            <a:xfrm>
              <a:off x="9739482" y="4252057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slave</a:t>
              </a:r>
              <a:endParaRPr lang="en-US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19703" y="5457119"/>
            <a:ext cx="745299" cy="700653"/>
            <a:chOff x="9689303" y="5537296"/>
            <a:chExt cx="745299" cy="700653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2929" y="5537296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文本框 35"/>
            <p:cNvSpPr txBox="1"/>
            <p:nvPr/>
          </p:nvSpPr>
          <p:spPr>
            <a:xfrm>
              <a:off x="9689303" y="5849184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slave</a:t>
              </a:r>
              <a:endParaRPr lang="en-US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40" name="直接箭头连接符 39"/>
          <p:cNvCxnSpPr>
            <a:stCxn id="31" idx="3"/>
            <a:endCxn id="29" idx="1"/>
          </p:cNvCxnSpPr>
          <p:nvPr/>
        </p:nvCxnSpPr>
        <p:spPr>
          <a:xfrm>
            <a:off x="7151917" y="5807446"/>
            <a:ext cx="98070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1" idx="1"/>
            <a:endCxn id="32" idx="3"/>
          </p:cNvCxnSpPr>
          <p:nvPr/>
        </p:nvCxnSpPr>
        <p:spPr>
          <a:xfrm flipH="1">
            <a:off x="5465002" y="5807446"/>
            <a:ext cx="96524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678596" y="5923327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4527580" y="3335989"/>
            <a:ext cx="1129551" cy="49754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Sentinel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6225997" y="3335989"/>
            <a:ext cx="1129551" cy="49754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Sentinel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7924413" y="3335989"/>
            <a:ext cx="1129551" cy="49754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Sentinel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411862" y="5910210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4" name="直接箭头连接符 63"/>
          <p:cNvCxnSpPr>
            <a:stCxn id="43" idx="2"/>
            <a:endCxn id="31" idx="0"/>
          </p:cNvCxnSpPr>
          <p:nvPr/>
        </p:nvCxnSpPr>
        <p:spPr>
          <a:xfrm>
            <a:off x="5092356" y="3833530"/>
            <a:ext cx="1698725" cy="16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44" idx="2"/>
            <a:endCxn id="31" idx="0"/>
          </p:cNvCxnSpPr>
          <p:nvPr/>
        </p:nvCxnSpPr>
        <p:spPr>
          <a:xfrm>
            <a:off x="6790773" y="3833530"/>
            <a:ext cx="308" cy="16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31" idx="0"/>
          </p:cNvCxnSpPr>
          <p:nvPr/>
        </p:nvCxnSpPr>
        <p:spPr>
          <a:xfrm flipH="1">
            <a:off x="6791081" y="4779420"/>
            <a:ext cx="721365" cy="67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008377" y="4551628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主观下线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493885" y="4464413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4" name="直接箭头连接符 73"/>
          <p:cNvCxnSpPr>
            <a:stCxn id="45" idx="2"/>
          </p:cNvCxnSpPr>
          <p:nvPr/>
        </p:nvCxnSpPr>
        <p:spPr>
          <a:xfrm flipH="1">
            <a:off x="7714841" y="3833530"/>
            <a:ext cx="774348" cy="76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0" name="等号 79"/>
          <p:cNvSpPr/>
          <p:nvPr/>
        </p:nvSpPr>
        <p:spPr>
          <a:xfrm rot="2897490">
            <a:off x="7290585" y="4529816"/>
            <a:ext cx="701673" cy="318924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861249" y="450682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主观下线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等号 29"/>
          <p:cNvSpPr/>
          <p:nvPr/>
        </p:nvSpPr>
        <p:spPr>
          <a:xfrm rot="8419327">
            <a:off x="5655317" y="4530665"/>
            <a:ext cx="701673" cy="318924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42" grpId="0"/>
      <p:bldP spid="43" grpId="0" animBg="1"/>
      <p:bldP spid="44" grpId="0" animBg="1"/>
      <p:bldP spid="45" grpId="0" animBg="1"/>
      <p:bldP spid="57" grpId="0"/>
      <p:bldP spid="71" grpId="0"/>
      <p:bldP spid="72" grpId="0"/>
      <p:bldP spid="80" grpId="0" animBg="1"/>
      <p:bldP spid="80" grpId="1" animBg="1"/>
      <p:bldP spid="81" grpId="0"/>
      <p:bldP spid="30" grpId="0" animBg="1"/>
      <p:bldP spid="3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选举新的</a:t>
            </a:r>
            <a:r>
              <a:rPr lang="en-US" altLang="zh-CN"/>
              <a:t>master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2719196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一旦发现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故障，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需要在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salve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中选择一个作为新的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，选择依据是这样的：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首先会判断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节点断开时间长短，如果超过指定值（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down-after-milliseconds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*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）则会排除该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然后判断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节点的</a:t>
            </a:r>
            <a:r>
              <a:rPr lang="en-US" altLang="zh-CN" b="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slave-priority</a:t>
            </a:r>
            <a:r>
              <a:rPr lang="zh-CN" altLang="en-US" b="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值，越小优先级越高，如果是</a:t>
            </a:r>
            <a:r>
              <a:rPr lang="en-US" altLang="zh-CN" b="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</a:t>
            </a:r>
            <a:r>
              <a:rPr lang="zh-CN" altLang="en-US" b="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则永不参与选举</a:t>
            </a:r>
            <a:endParaRPr lang="en-US" altLang="zh-CN" b="0" i="0">
              <a:solidFill>
                <a:srgbClr val="555555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555555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如果</a:t>
            </a:r>
            <a:r>
              <a:rPr lang="en-US" altLang="zh-CN">
                <a:solidFill>
                  <a:srgbClr val="555555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slave-prority</a:t>
            </a:r>
            <a:r>
              <a:rPr lang="zh-CN" altLang="en-US">
                <a:solidFill>
                  <a:srgbClr val="555555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一样，则判断</a:t>
            </a:r>
            <a:r>
              <a:rPr lang="en-US" altLang="zh-CN">
                <a:solidFill>
                  <a:srgbClr val="555555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solidFill>
                  <a:srgbClr val="555555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节点的</a:t>
            </a:r>
            <a:r>
              <a:rPr lang="en-US" altLang="zh-CN">
                <a:solidFill>
                  <a:srgbClr val="555555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>
                <a:solidFill>
                  <a:srgbClr val="555555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值，越大说明数据越新，优先级越高</a:t>
            </a:r>
            <a:endParaRPr lang="en-US" altLang="zh-CN">
              <a:solidFill>
                <a:srgbClr val="555555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最后是判断</a:t>
            </a:r>
            <a:r>
              <a:rPr lang="en-US" altLang="zh-CN" b="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 b="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节点的运行</a:t>
            </a:r>
            <a:r>
              <a:rPr lang="en-US" altLang="zh-CN" b="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id</a:t>
            </a:r>
            <a:r>
              <a:rPr lang="zh-CN" altLang="en-US" b="0" i="0">
                <a:solidFill>
                  <a:srgbClr val="555555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大小，越小优先级越高。</a:t>
            </a:r>
            <a:endParaRPr lang="en-US" altLang="zh-CN" b="0" i="0">
              <a:solidFill>
                <a:srgbClr val="555555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6"/>
          <p:cNvSpPr txBox="1"/>
          <p:nvPr/>
        </p:nvSpPr>
        <p:spPr>
          <a:xfrm>
            <a:off x="4433308" y="4372189"/>
            <a:ext cx="3437181" cy="769441"/>
          </a:xfrm>
          <a:prstGeom prst="rect">
            <a:avLst/>
          </a:prstGeom>
          <a:noFill/>
          <a:scene3d>
            <a:camera prst="perspectiveHeroicExtremeLeftFacing" fov="5100000">
              <a:rot lat="17716707" lon="8984184" rev="167539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2009" y="2170489"/>
            <a:ext cx="2506672" cy="165929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122304" lon="10789756" rev="21598806"/>
            </a:camera>
            <a:lightRig rig="threePt" dir="t"/>
          </a:scene3d>
        </p:spPr>
      </p:pic>
      <p:sp>
        <p:nvSpPr>
          <p:cNvPr id="1029" name="AutoShape 8" descr="冒险者“用生命”表演特技边开车边换轮胎(图)-中新网"/>
          <p:cNvSpPr>
            <a:spLocks noChangeAspect="1" noChangeArrowheads="1"/>
          </p:cNvSpPr>
          <p:nvPr/>
        </p:nvSpPr>
        <p:spPr bwMode="auto">
          <a:xfrm>
            <a:off x="955115" y="2850484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LeftFacing">
              <a:rot lat="21558479" lon="9278581" rev="21347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  <a:endParaRPr lang="zh-CN" altLang="en-US"/>
          </a:p>
        </p:txBody>
      </p:sp>
      <p:sp>
        <p:nvSpPr>
          <p:cNvPr id="14" name="TextBox 76"/>
          <p:cNvSpPr txBox="1"/>
          <p:nvPr/>
        </p:nvSpPr>
        <p:spPr>
          <a:xfrm>
            <a:off x="-988495" y="4901660"/>
            <a:ext cx="3679302" cy="954107"/>
          </a:xfrm>
          <a:prstGeom prst="rect">
            <a:avLst/>
          </a:prstGeom>
          <a:noFill/>
          <a:scene3d>
            <a:camera prst="perspectiveHeroicExtremeLeftFacing">
              <a:rot lat="1101458" lon="4509386" rev="10950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4501748" y="5378714"/>
            <a:ext cx="3188504" cy="95410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9884008" y="4963215"/>
            <a:ext cx="3051344" cy="892552"/>
          </a:xfrm>
          <a:prstGeom prst="rect">
            <a:avLst/>
          </a:prstGeom>
          <a:noFill/>
          <a:scene3d>
            <a:camera prst="perspectiveHeroicExtremeRightFacing">
              <a:rot lat="1098169" lon="17384532" rev="21455508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966" y="2628077"/>
            <a:ext cx="2505362" cy="1649657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240000" lon="17099997" rev="72000"/>
            </a:camera>
            <a:lightRig rig="threePt" dir="t"/>
          </a:scene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38" y="2513437"/>
            <a:ext cx="2541187" cy="1878938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202996" lon="4482171" rev="7807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AutoShape 10" descr="冒险者“用生命”表演特技边开车边换轮胎(图)-中新网"/>
          <p:cNvSpPr>
            <a:spLocks noChangeAspect="1" noChangeArrowheads="1"/>
          </p:cNvSpPr>
          <p:nvPr/>
        </p:nvSpPr>
        <p:spPr bwMode="auto">
          <a:xfrm>
            <a:off x="9316792" y="2055107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RightFacing">
              <a:rot lat="498674" lon="17409884" rev="21461366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222" y="1942599"/>
            <a:ext cx="4741340" cy="3020616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10" y="1942599"/>
            <a:ext cx="5187579" cy="30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如何实现故障转移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409838" cy="517190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当选中了其中一个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为新的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后（例如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），故障的转移的步骤如下：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310819" y="4829266"/>
            <a:ext cx="5098861" cy="1212752"/>
          </a:xfrm>
          <a:prstGeom prst="roundRect">
            <a:avLst>
              <a:gd name="adj" fmla="val 545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97" y="5052589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8406413" y="536490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116500" y="5052589"/>
            <a:ext cx="829073" cy="700653"/>
            <a:chOff x="9699141" y="3939986"/>
            <a:chExt cx="829073" cy="70065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016" y="3939986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文本框 10"/>
            <p:cNvSpPr txBox="1"/>
            <p:nvPr/>
          </p:nvSpPr>
          <p:spPr>
            <a:xfrm>
              <a:off x="9699141" y="425205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slave2</a:t>
              </a:r>
              <a:endParaRPr lang="en-US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82" y="5052589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700562" y="5364477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slave1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8234058" y="2501153"/>
            <a:ext cx="1129551" cy="49754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Sentinel</a:t>
            </a:r>
            <a:endParaRPr lang="en-US" altLang="zh-CN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" name="直接箭头连接符 22"/>
          <p:cNvCxnSpPr>
            <a:stCxn id="19" idx="2"/>
            <a:endCxn id="10" idx="0"/>
          </p:cNvCxnSpPr>
          <p:nvPr/>
        </p:nvCxnSpPr>
        <p:spPr>
          <a:xfrm>
            <a:off x="8798834" y="2998694"/>
            <a:ext cx="1702378" cy="205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文本占位符 2"/>
          <p:cNvSpPr txBox="1"/>
          <p:nvPr/>
        </p:nvSpPr>
        <p:spPr>
          <a:xfrm>
            <a:off x="710879" y="2121744"/>
            <a:ext cx="6256452" cy="422526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给备选的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节点发送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slaveof no one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命令，让该节点成为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给所有其它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发送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slaveof 192.168.150.101 7002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命令，让这些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成为新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的从节点，开始从新的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上同步数据。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最后，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将故障节点标记为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，当故障节点恢复后会自动成为新的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67942" y="3706231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执行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slaveof no one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51082" y="533487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76559" y="5721226"/>
            <a:ext cx="64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7002</a:t>
            </a:r>
            <a:endParaRPr lang="en-US" altLang="zh-CN" sz="12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63474" y="5708005"/>
            <a:ext cx="64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7001</a:t>
            </a:r>
            <a:endParaRPr lang="en-US" altLang="zh-CN" sz="12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97436" y="5708005"/>
            <a:ext cx="64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7003</a:t>
            </a:r>
            <a:endParaRPr lang="en-US" altLang="zh-CN" sz="12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623725" y="368314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2.slaveof 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192.168.150.101 7002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直接箭头连接符 43"/>
          <p:cNvCxnSpPr>
            <a:stCxn id="19" idx="2"/>
            <a:endCxn id="13" idx="0"/>
          </p:cNvCxnSpPr>
          <p:nvPr/>
        </p:nvCxnSpPr>
        <p:spPr>
          <a:xfrm flipH="1">
            <a:off x="7111919" y="2998694"/>
            <a:ext cx="1686915" cy="205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9" idx="2"/>
            <a:endCxn id="7" idx="0"/>
          </p:cNvCxnSpPr>
          <p:nvPr/>
        </p:nvCxnSpPr>
        <p:spPr>
          <a:xfrm>
            <a:off x="8798834" y="2998694"/>
            <a:ext cx="0" cy="205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7981329" y="434243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3.slaveof 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192.168.150.101 7002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3460" y="535540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8" grpId="1"/>
      <p:bldP spid="14" grpId="0"/>
      <p:bldP spid="14" grpId="1"/>
      <p:bldP spid="19" grpId="0" animBg="1"/>
      <p:bldP spid="35" grpId="0"/>
      <p:bldP spid="37" grpId="0"/>
      <p:bldP spid="38" grpId="0"/>
      <p:bldP spid="39" grpId="0"/>
      <p:bldP spid="40" grpId="0"/>
      <p:bldP spid="43" grpId="0"/>
      <p:bldP spid="52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/>
              <a:t>Sentinel</a:t>
            </a:r>
            <a:r>
              <a:rPr lang="zh-CN" altLang="en-US" sz="1600"/>
              <a:t>的三个作用是什么？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监控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故障转移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通知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 sz="1600"/>
              <a:t>Sentinel</a:t>
            </a:r>
            <a:r>
              <a:rPr lang="zh-CN" altLang="en-US" sz="1600"/>
              <a:t>如何判断一个</a:t>
            </a:r>
            <a:r>
              <a:rPr lang="en-US" altLang="zh-CN" sz="1600"/>
              <a:t>redis</a:t>
            </a:r>
            <a:r>
              <a:rPr lang="zh-CN" altLang="en-US" sz="1600"/>
              <a:t>实例是否健康？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每隔</a:t>
            </a:r>
            <a:r>
              <a:rPr lang="en-US" altLang="zh-CN" sz="1400"/>
              <a:t>1</a:t>
            </a:r>
            <a:r>
              <a:rPr lang="zh-CN" altLang="en-US" sz="1400"/>
              <a:t>秒发送一次</a:t>
            </a:r>
            <a:r>
              <a:rPr lang="en-US" altLang="zh-CN" sz="1400"/>
              <a:t>ping</a:t>
            </a:r>
            <a:r>
              <a:rPr lang="zh-CN" altLang="en-US" sz="1400"/>
              <a:t>命令，如果超过一定时间没有相向则认为是主观下线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如果大多数</a:t>
            </a:r>
            <a:r>
              <a:rPr lang="en-US" altLang="zh-CN" sz="1400"/>
              <a:t>sentinel</a:t>
            </a:r>
            <a:r>
              <a:rPr lang="zh-CN" altLang="en-US" sz="1400"/>
              <a:t>都认为实例主观下线，则判定服务下线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 sz="1600"/>
              <a:t>故障转移步骤有哪些？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首先选定一个</a:t>
            </a:r>
            <a:r>
              <a:rPr lang="en-US" altLang="zh-CN" sz="1400"/>
              <a:t>slave</a:t>
            </a:r>
            <a:r>
              <a:rPr lang="zh-CN" altLang="en-US" sz="1400"/>
              <a:t>作为新的</a:t>
            </a:r>
            <a:r>
              <a:rPr lang="en-US" altLang="zh-CN" sz="1400"/>
              <a:t>master</a:t>
            </a:r>
            <a:r>
              <a:rPr lang="zh-CN" altLang="en-US" sz="1400"/>
              <a:t>，执行</a:t>
            </a:r>
            <a:r>
              <a:rPr lang="en-US" altLang="zh-CN" sz="1400"/>
              <a:t>slaveof no one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然后让所有节点都执行</a:t>
            </a:r>
            <a:r>
              <a:rPr lang="en-US" altLang="zh-CN" sz="1400"/>
              <a:t>slaveof </a:t>
            </a:r>
            <a:r>
              <a:rPr lang="zh-CN" altLang="en-US" sz="1400"/>
              <a:t>新</a:t>
            </a:r>
            <a:r>
              <a:rPr lang="en-US" altLang="zh-CN" sz="1400"/>
              <a:t>master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修改故障节点配置，添加</a:t>
            </a:r>
            <a:r>
              <a:rPr lang="en-US" altLang="zh-CN" sz="1400"/>
              <a:t>slaveof </a:t>
            </a:r>
            <a:r>
              <a:rPr lang="zh-CN" altLang="en-US" sz="1400"/>
              <a:t>新</a:t>
            </a:r>
            <a:r>
              <a:rPr lang="en-US" altLang="zh-CN" sz="1400"/>
              <a:t>master</a:t>
            </a:r>
            <a:endParaRPr lang="zh-CN" altLang="en-US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哨兵的作用</a:t>
            </a:r>
            <a:r>
              <a:rPr lang="zh-CN" altLang="en-US"/>
              <a:t>和原理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>
                <a:solidFill>
                  <a:srgbClr val="AD2B26"/>
                </a:solidFill>
              </a:rPr>
              <a:t>搭建哨兵集群</a:t>
            </a:r>
            <a:endParaRPr lang="en-US" altLang="zh-CN">
              <a:solidFill>
                <a:srgbClr val="AD2B26"/>
              </a:solidFill>
            </a:endParaRPr>
          </a:p>
          <a:p>
            <a:r>
              <a:rPr lang="en-US" altLang="zh-CN">
                <a:solidFill>
                  <a:srgbClr val="48504F"/>
                </a:solidFill>
              </a:rPr>
              <a:t>RedisTemplate</a:t>
            </a:r>
            <a:r>
              <a:rPr lang="zh-CN" altLang="en-US">
                <a:solidFill>
                  <a:srgbClr val="48504F"/>
                </a:solidFill>
              </a:rPr>
              <a:t>的哨兵模式</a:t>
            </a:r>
            <a:endParaRPr lang="en-US" altLang="zh-CN">
              <a:solidFill>
                <a:srgbClr val="48504F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搭建哨兵架构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具体搭建流程参考课前资料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哨兵的作用</a:t>
            </a:r>
            <a:r>
              <a:rPr lang="zh-CN" altLang="en-US"/>
              <a:t>和原理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搭建哨兵集群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en-US" altLang="zh-CN">
              <a:solidFill>
                <a:srgbClr val="AD2A26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Sentinel</a:t>
            </a:r>
            <a:r>
              <a:rPr lang="zh-CN" altLang="en-US"/>
              <a:t>集群监管下的</a:t>
            </a:r>
            <a:r>
              <a:rPr lang="en-US" altLang="zh-CN"/>
              <a:t>Redis</a:t>
            </a:r>
            <a:r>
              <a:rPr lang="zh-CN" altLang="en-US"/>
              <a:t>主从集群，其节点会因为自动故障转移而发生变化，</a:t>
            </a:r>
            <a:r>
              <a:rPr lang="en-US" altLang="zh-CN"/>
              <a:t>Redis</a:t>
            </a:r>
            <a:r>
              <a:rPr lang="zh-CN" altLang="en-US"/>
              <a:t>的客户端必须感知这种变化，及时更新连接信息。</a:t>
            </a:r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RedisTemplate</a:t>
            </a:r>
            <a:r>
              <a:rPr lang="zh-CN" altLang="en-US"/>
              <a:t>底层利用</a:t>
            </a:r>
            <a:r>
              <a:rPr lang="en-US" altLang="zh-CN"/>
              <a:t>lettuce</a:t>
            </a:r>
            <a:r>
              <a:rPr lang="zh-CN" altLang="en-US"/>
              <a:t>实现了节点的感知和自动切换。</a:t>
            </a:r>
            <a:endParaRPr lang="en-US" altLang="zh-CN"/>
          </a:p>
          <a:p>
            <a:r>
              <a:rPr lang="zh-CN" altLang="en-US"/>
              <a:t>首先，我们引入课前资料提供的</a:t>
            </a:r>
            <a:r>
              <a:rPr lang="en-US" altLang="zh-CN"/>
              <a:t>Demo</a:t>
            </a:r>
            <a:r>
              <a:rPr lang="zh-CN" altLang="en-US"/>
              <a:t>工程：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490" y="2880387"/>
            <a:ext cx="1867401" cy="20277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RedisTemplate</a:t>
            </a:r>
            <a:r>
              <a:rPr lang="zh-CN" altLang="en-US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的哨兵模式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pom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文件中引入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starter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依赖：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然后在配置文件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application.yml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中指定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相关信息：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45391" y="2178401"/>
            <a:ext cx="8646460" cy="954107"/>
          </a:xfrm>
          <a:prstGeom prst="rect">
            <a:avLst/>
          </a:prstGeom>
          <a:solidFill>
            <a:srgbClr val="F8FB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&gt;org.springframework.boot&lt;/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&gt;spring-boot-starter-data-redis&lt;/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5391" y="3787765"/>
            <a:ext cx="8646460" cy="1815882"/>
          </a:xfrm>
          <a:prstGeom prst="rect">
            <a:avLst/>
          </a:prstGeom>
          <a:solidFill>
            <a:srgbClr val="F8FB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spring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 mymaster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指定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master名称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nodes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指定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redis-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sentinel集群信息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- 192.168.150.101:27001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- 192.168.150.101:27002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- 192.168.150.101:27003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RedisTemplate</a:t>
            </a:r>
            <a:r>
              <a:rPr lang="zh-CN" altLang="en-US">
                <a:solidFill>
                  <a:srgbClr val="AD2A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的哨兵模式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配置主从读写分离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这里的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ReadFrom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是配置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的读取策略，是一个枚举，包括下面选择：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：从主节点读取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MASTER_PREFERRED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：优先从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节点读取，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不可用才读取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）节点读取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 _PREFERRED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：优先从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replica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）节点读取，所有的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都不可用才读取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05049" y="2131676"/>
            <a:ext cx="9206366" cy="954107"/>
          </a:xfrm>
          <a:prstGeom prst="rect">
            <a:avLst/>
          </a:prstGeom>
          <a:solidFill>
            <a:srgbClr val="F8FB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@Bean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LettuceClientConfigurationBuilderCustomizer configurationBuilderCustomizer(){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return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configBuilder -&gt; configBuilder.readFrom(ReadFrom.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REPLICA_PREFERRED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分片集群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搭建分片集群</a:t>
            </a:r>
            <a:endParaRPr lang="en-US" altLang="zh-CN"/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AD2A26"/>
                </a:solidFill>
              </a:rPr>
              <a:t>搭建分片集群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6"/>
          <p:cNvSpPr txBox="1"/>
          <p:nvPr/>
        </p:nvSpPr>
        <p:spPr>
          <a:xfrm>
            <a:off x="9691089" y="4801057"/>
            <a:ext cx="3437181" cy="769441"/>
          </a:xfrm>
          <a:prstGeom prst="rect">
            <a:avLst/>
          </a:prstGeom>
          <a:noFill/>
          <a:scene3d>
            <a:camera prst="perspectiveHeroicExtremeRightFacing" fov="7200000">
              <a:rot lat="485285" lon="17112532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821" y="2884627"/>
            <a:ext cx="2506672" cy="165929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246000" lon="17112532" rev="72000"/>
            </a:camera>
            <a:lightRig rig="threePt" dir="t"/>
          </a:scene3d>
        </p:spPr>
      </p:pic>
      <p:sp>
        <p:nvSpPr>
          <p:cNvPr id="1029" name="AutoShape 8" descr="冒险者“用生命”表演特技边开车边换轮胎(图)-中新网"/>
          <p:cNvSpPr>
            <a:spLocks noChangeAspect="1" noChangeArrowheads="1"/>
          </p:cNvSpPr>
          <p:nvPr/>
        </p:nvSpPr>
        <p:spPr bwMode="auto">
          <a:xfrm>
            <a:off x="5648088" y="2958433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LeftFacing">
              <a:rot lat="115186" lon="15861758" rev="2133159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  <a:endParaRPr lang="zh-CN" altLang="en-US"/>
          </a:p>
        </p:txBody>
      </p:sp>
      <p:sp>
        <p:nvSpPr>
          <p:cNvPr id="14" name="TextBox 76"/>
          <p:cNvSpPr txBox="1"/>
          <p:nvPr/>
        </p:nvSpPr>
        <p:spPr>
          <a:xfrm>
            <a:off x="3727318" y="4231671"/>
            <a:ext cx="3679302" cy="954107"/>
          </a:xfrm>
          <a:prstGeom prst="rect">
            <a:avLst/>
          </a:prstGeom>
          <a:noFill/>
          <a:scene3d>
            <a:camera prst="perspectiveHeroicExtremeLeftFacing">
              <a:rot lat="103293" lon="10195028" rev="2156166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-763054" y="4765851"/>
            <a:ext cx="3188504" cy="954107"/>
          </a:xfrm>
          <a:prstGeom prst="rect">
            <a:avLst/>
          </a:prstGeom>
          <a:noFill/>
          <a:scene3d>
            <a:camera prst="perspectiveHeroicExtremeLeftFacing" fov="7200000">
              <a:rot lat="1390640" lon="4195864" rev="9988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65" y="2292673"/>
            <a:ext cx="2906451" cy="2149012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>
              <a:rot lat="174439" lon="10780755" rev="1961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AutoShape 10" descr="冒险者“用生命”表演特技边开车边换轮胎(图)-中新网"/>
          <p:cNvSpPr>
            <a:spLocks noChangeAspect="1" noChangeArrowheads="1"/>
          </p:cNvSpPr>
          <p:nvPr/>
        </p:nvSpPr>
        <p:spPr bwMode="auto">
          <a:xfrm>
            <a:off x="9316792" y="2055107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RightFacing">
              <a:rot lat="498674" lon="17409884" rev="21461366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260" y="2693062"/>
            <a:ext cx="2804916" cy="1786958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189117" lon="4492898" rev="2579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76"/>
          <p:cNvSpPr txBox="1"/>
          <p:nvPr/>
        </p:nvSpPr>
        <p:spPr>
          <a:xfrm>
            <a:off x="4427216" y="5653661"/>
            <a:ext cx="3051344" cy="89255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rgbClr val="4850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rgbClr val="4850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rgbClr val="48504F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371" y="1953902"/>
            <a:ext cx="4959034" cy="3265279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分片集群结构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主从和哨兵可以解决高可用、高并发读的问题。但是依然有两个问题没有解决：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海量数据存储问题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高并发写的问题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使用分片集群可以解决上述问题，分片集群特征：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集群中有多个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，每个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保存不同数据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每个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都可以有多个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之间通过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ping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监测彼此健康状态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客户端请求可以访问集群任意节点，最终都会被转发到正确节点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45" y="4567964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: 圆角 10"/>
          <p:cNvSpPr/>
          <p:nvPr/>
        </p:nvSpPr>
        <p:spPr>
          <a:xfrm>
            <a:off x="7511785" y="4878382"/>
            <a:ext cx="536183" cy="126036"/>
          </a:xfrm>
          <a:prstGeom prst="roundRect">
            <a:avLst>
              <a:gd name="adj" fmla="val 8408"/>
            </a:avLst>
          </a:prstGeom>
          <a:solidFill>
            <a:srgbClr val="D7271B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31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: 圆角 20"/>
          <p:cNvSpPr/>
          <p:nvPr/>
        </p:nvSpPr>
        <p:spPr>
          <a:xfrm>
            <a:off x="6883681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箭头连接符 29"/>
          <p:cNvCxnSpPr>
            <a:stCxn id="6" idx="2"/>
            <a:endCxn id="20" idx="0"/>
          </p:cNvCxnSpPr>
          <p:nvPr/>
        </p:nvCxnSpPr>
        <p:spPr>
          <a:xfrm flipH="1">
            <a:off x="7163162" y="5188800"/>
            <a:ext cx="616714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427284" y="5460436"/>
            <a:ext cx="757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数据同步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21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矩形: 圆角 66"/>
          <p:cNvSpPr/>
          <p:nvPr/>
        </p:nvSpPr>
        <p:spPr>
          <a:xfrm>
            <a:off x="8161771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9" name="直接箭头连接符 68"/>
          <p:cNvCxnSpPr>
            <a:stCxn id="6" idx="2"/>
            <a:endCxn id="66" idx="0"/>
          </p:cNvCxnSpPr>
          <p:nvPr/>
        </p:nvCxnSpPr>
        <p:spPr>
          <a:xfrm>
            <a:off x="7779876" y="5188800"/>
            <a:ext cx="661376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01" y="4567964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4" name="矩形: 圆角 73"/>
          <p:cNvSpPr/>
          <p:nvPr/>
        </p:nvSpPr>
        <p:spPr>
          <a:xfrm>
            <a:off x="9784341" y="4878382"/>
            <a:ext cx="536183" cy="126036"/>
          </a:xfrm>
          <a:prstGeom prst="roundRect">
            <a:avLst>
              <a:gd name="adj" fmla="val 8408"/>
            </a:avLst>
          </a:prstGeom>
          <a:solidFill>
            <a:srgbClr val="D7271B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87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7" name="矩形: 圆角 76"/>
          <p:cNvSpPr/>
          <p:nvPr/>
        </p:nvSpPr>
        <p:spPr>
          <a:xfrm>
            <a:off x="9156237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8" name="直接箭头连接符 77"/>
          <p:cNvCxnSpPr>
            <a:stCxn id="73" idx="2"/>
            <a:endCxn id="76" idx="0"/>
          </p:cNvCxnSpPr>
          <p:nvPr/>
        </p:nvCxnSpPr>
        <p:spPr>
          <a:xfrm flipH="1">
            <a:off x="9435718" y="5188800"/>
            <a:ext cx="616714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9699840" y="5460436"/>
            <a:ext cx="757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数据同步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77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2" name="矩形: 圆角 81"/>
          <p:cNvSpPr/>
          <p:nvPr/>
        </p:nvSpPr>
        <p:spPr>
          <a:xfrm>
            <a:off x="10434327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3" name="直接箭头连接符 82"/>
          <p:cNvCxnSpPr>
            <a:stCxn id="73" idx="2"/>
            <a:endCxn id="81" idx="0"/>
          </p:cNvCxnSpPr>
          <p:nvPr/>
        </p:nvCxnSpPr>
        <p:spPr>
          <a:xfrm>
            <a:off x="10052432" y="5188800"/>
            <a:ext cx="661376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14" y="3238709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: 圆角 14"/>
          <p:cNvSpPr/>
          <p:nvPr/>
        </p:nvSpPr>
        <p:spPr>
          <a:xfrm>
            <a:off x="8651854" y="3549127"/>
            <a:ext cx="536183" cy="126036"/>
          </a:xfrm>
          <a:prstGeom prst="roundRect">
            <a:avLst>
              <a:gd name="adj" fmla="val 8408"/>
            </a:avLst>
          </a:prstGeom>
          <a:solidFill>
            <a:srgbClr val="D7271B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41" y="2075746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矩形: 圆角 22"/>
          <p:cNvSpPr/>
          <p:nvPr/>
        </p:nvSpPr>
        <p:spPr>
          <a:xfrm>
            <a:off x="7848881" y="2386164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直接箭头连接符 28"/>
          <p:cNvCxnSpPr>
            <a:stCxn id="14" idx="0"/>
            <a:endCxn id="22" idx="2"/>
          </p:cNvCxnSpPr>
          <p:nvPr/>
        </p:nvCxnSpPr>
        <p:spPr>
          <a:xfrm flipH="1" flipV="1">
            <a:off x="8116972" y="2696582"/>
            <a:ext cx="802973" cy="5421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561762" y="2836392"/>
            <a:ext cx="772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数据同步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268" y="2074849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6" name="矩形: 圆角 85"/>
          <p:cNvSpPr/>
          <p:nvPr/>
        </p:nvSpPr>
        <p:spPr>
          <a:xfrm>
            <a:off x="9491908" y="2385267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1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7" name="直接箭头连接符 86"/>
          <p:cNvCxnSpPr>
            <a:stCxn id="14" idx="0"/>
            <a:endCxn id="85" idx="2"/>
          </p:cNvCxnSpPr>
          <p:nvPr/>
        </p:nvCxnSpPr>
        <p:spPr>
          <a:xfrm flipV="1">
            <a:off x="8919945" y="2695685"/>
            <a:ext cx="840054" cy="5430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14" idx="1"/>
            <a:endCxn id="6" idx="0"/>
          </p:cNvCxnSpPr>
          <p:nvPr/>
        </p:nvCxnSpPr>
        <p:spPr>
          <a:xfrm flipH="1">
            <a:off x="7779876" y="3549127"/>
            <a:ext cx="820338" cy="1018837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73" idx="1"/>
            <a:endCxn id="6" idx="3"/>
          </p:cNvCxnSpPr>
          <p:nvPr/>
        </p:nvCxnSpPr>
        <p:spPr>
          <a:xfrm flipH="1">
            <a:off x="8099606" y="4878382"/>
            <a:ext cx="1633095" cy="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73" idx="0"/>
            <a:endCxn id="14" idx="3"/>
          </p:cNvCxnSpPr>
          <p:nvPr/>
        </p:nvCxnSpPr>
        <p:spPr>
          <a:xfrm flipH="1" flipV="1">
            <a:off x="9239675" y="3549127"/>
            <a:ext cx="812757" cy="1018837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84436" y="3999186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心跳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266526" y="400922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心跳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03414" y="466809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心跳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37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37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37" grpId="0"/>
      <p:bldP spid="67" grpId="0" animBg="1"/>
      <p:bldP spid="74" grpId="0" animBg="1"/>
      <p:bldP spid="77" grpId="0" animBg="1"/>
      <p:bldP spid="79" grpId="0"/>
      <p:bldP spid="82" grpId="0" animBg="1"/>
      <p:bldP spid="15" grpId="0" animBg="1"/>
      <p:bldP spid="23" grpId="0" animBg="1"/>
      <p:bldP spid="36" grpId="0"/>
      <p:bldP spid="86" grpId="0" animBg="1"/>
      <p:bldP spid="16" grpId="0"/>
      <p:bldP spid="43" grpId="0"/>
      <p:bldP spid="4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搭建分片集群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具体搭建流程参考课前资料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>
                <a:solidFill>
                  <a:srgbClr val="B60004"/>
                </a:solidFill>
              </a:rPr>
              <a:t>散列插槽</a:t>
            </a:r>
            <a:endParaRPr lang="en-US" altLang="zh-CN">
              <a:solidFill>
                <a:srgbClr val="B60004"/>
              </a:solidFill>
            </a:endParaRPr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散列插槽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会把每一个</a:t>
            </a:r>
            <a:r>
              <a:rPr lang="en-US" altLang="zh-CN"/>
              <a:t>master</a:t>
            </a:r>
            <a:r>
              <a:rPr lang="zh-CN" altLang="en-US"/>
              <a:t>节点映射到</a:t>
            </a:r>
            <a:r>
              <a:rPr lang="en-US" altLang="zh-CN"/>
              <a:t>0~16383</a:t>
            </a:r>
            <a:r>
              <a:rPr lang="zh-CN" altLang="en-US"/>
              <a:t>共</a:t>
            </a:r>
            <a:r>
              <a:rPr lang="en-US" altLang="zh-CN"/>
              <a:t>16384</a:t>
            </a:r>
            <a:r>
              <a:rPr lang="zh-CN" altLang="en-US"/>
              <a:t>个插槽（</a:t>
            </a:r>
            <a:r>
              <a:rPr lang="en-US" altLang="zh-CN"/>
              <a:t>hash slot</a:t>
            </a:r>
            <a:r>
              <a:rPr lang="zh-CN" altLang="en-US"/>
              <a:t>）上，查看集群信息时就能看到：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数据</a:t>
            </a:r>
            <a:r>
              <a:rPr lang="en-US" altLang="zh-CN"/>
              <a:t>key</a:t>
            </a:r>
            <a:r>
              <a:rPr lang="zh-CN" altLang="en-US"/>
              <a:t>不是与节点绑定，而是与插槽绑定。</a:t>
            </a:r>
            <a:r>
              <a:rPr lang="en-US" altLang="zh-CN"/>
              <a:t>redis</a:t>
            </a:r>
            <a:r>
              <a:rPr lang="zh-CN" altLang="en-US"/>
              <a:t>会根据</a:t>
            </a:r>
            <a:r>
              <a:rPr lang="en-US" altLang="zh-CN"/>
              <a:t>key</a:t>
            </a:r>
            <a:r>
              <a:rPr lang="zh-CN" altLang="en-US"/>
              <a:t>的有效部分计算插槽值，分两种情况：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中包含</a:t>
            </a:r>
            <a:r>
              <a:rPr lang="en-US" altLang="zh-CN"/>
              <a:t>"{}"</a:t>
            </a:r>
            <a:r>
              <a:rPr lang="zh-CN" altLang="en-US"/>
              <a:t>，且“</a:t>
            </a:r>
            <a:r>
              <a:rPr lang="en-US" altLang="zh-CN"/>
              <a:t>{}</a:t>
            </a:r>
            <a:r>
              <a:rPr lang="zh-CN" altLang="en-US"/>
              <a:t>”中至少包含</a:t>
            </a:r>
            <a:r>
              <a:rPr lang="en-US" altLang="zh-CN"/>
              <a:t>1</a:t>
            </a:r>
            <a:r>
              <a:rPr lang="zh-CN" altLang="en-US"/>
              <a:t>个字符，“</a:t>
            </a:r>
            <a:r>
              <a:rPr lang="en-US" altLang="zh-CN"/>
              <a:t>{}</a:t>
            </a:r>
            <a:r>
              <a:rPr lang="zh-CN" altLang="en-US"/>
              <a:t>”中的部分是有效部分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中不包含“</a:t>
            </a:r>
            <a:r>
              <a:rPr lang="en-US" altLang="zh-CN"/>
              <a:t>{}</a:t>
            </a:r>
            <a:r>
              <a:rPr lang="zh-CN" altLang="en-US"/>
              <a:t>”，整个</a:t>
            </a:r>
            <a:r>
              <a:rPr lang="en-US" altLang="zh-CN"/>
              <a:t>key</a:t>
            </a:r>
            <a:r>
              <a:rPr lang="zh-CN" altLang="en-US"/>
              <a:t>都是有效部分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key</a:t>
            </a:r>
            <a:r>
              <a:rPr lang="zh-CN" altLang="en-US"/>
              <a:t>是</a:t>
            </a:r>
            <a:r>
              <a:rPr lang="en-US" altLang="zh-CN"/>
              <a:t>num</a:t>
            </a:r>
            <a:r>
              <a:rPr lang="zh-CN" altLang="en-US"/>
              <a:t>，那么就根据</a:t>
            </a:r>
            <a:r>
              <a:rPr lang="en-US" altLang="zh-CN"/>
              <a:t>num</a:t>
            </a:r>
            <a:r>
              <a:rPr lang="zh-CN" altLang="en-US"/>
              <a:t>计算，如果是</a:t>
            </a:r>
            <a:r>
              <a:rPr lang="en-US" altLang="zh-CN"/>
              <a:t>{itcast}num</a:t>
            </a:r>
            <a:r>
              <a:rPr lang="zh-CN" altLang="en-US"/>
              <a:t>，则根据</a:t>
            </a:r>
            <a:r>
              <a:rPr lang="en-US" altLang="zh-CN"/>
              <a:t>itcast</a:t>
            </a:r>
            <a:r>
              <a:rPr lang="zh-CN" altLang="en-US"/>
              <a:t>计算。计算方式是利用</a:t>
            </a:r>
            <a:r>
              <a:rPr lang="en-US" altLang="zh-CN"/>
              <a:t>CRC16</a:t>
            </a:r>
            <a:r>
              <a:rPr lang="zh-CN" altLang="en-US"/>
              <a:t>算法得到一个</a:t>
            </a:r>
            <a:r>
              <a:rPr lang="en-US" altLang="zh-CN"/>
              <a:t>hash</a:t>
            </a:r>
            <a:r>
              <a:rPr lang="zh-CN" altLang="en-US"/>
              <a:t>值，然后对</a:t>
            </a:r>
            <a:r>
              <a:rPr lang="en-US" altLang="zh-CN"/>
              <a:t>16384</a:t>
            </a:r>
            <a:r>
              <a:rPr lang="zh-CN" altLang="en-US"/>
              <a:t>取余，得到的结果就是</a:t>
            </a:r>
            <a:r>
              <a:rPr lang="en-US" altLang="zh-CN"/>
              <a:t>slot</a:t>
            </a:r>
            <a:r>
              <a:rPr lang="zh-CN" altLang="en-US"/>
              <a:t>值。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2078427"/>
            <a:ext cx="5509737" cy="10668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5418828"/>
            <a:ext cx="5349704" cy="10592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</a:t>
            </a:r>
            <a:r>
              <a:rPr lang="zh-CN" altLang="en-US"/>
              <a:t>如何判断某个</a:t>
            </a:r>
            <a:r>
              <a:rPr lang="en-US" altLang="zh-CN"/>
              <a:t>key</a:t>
            </a:r>
            <a:r>
              <a:rPr lang="zh-CN" altLang="en-US"/>
              <a:t>应该在哪个实例？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将</a:t>
            </a:r>
            <a:r>
              <a:rPr lang="en-US" altLang="zh-CN" sz="1600"/>
              <a:t>16384</a:t>
            </a:r>
            <a:r>
              <a:rPr lang="zh-CN" altLang="en-US" sz="1600"/>
              <a:t>个插槽分配到不同的实例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根据</a:t>
            </a:r>
            <a:r>
              <a:rPr lang="en-US" altLang="zh-CN" sz="1600"/>
              <a:t>key</a:t>
            </a:r>
            <a:r>
              <a:rPr lang="zh-CN" altLang="en-US" sz="1600"/>
              <a:t>的有效部分计算哈希值，对</a:t>
            </a:r>
            <a:r>
              <a:rPr lang="en-US" altLang="zh-CN" sz="1600"/>
              <a:t>16384</a:t>
            </a:r>
            <a:r>
              <a:rPr lang="zh-CN" altLang="en-US" sz="1600"/>
              <a:t>取余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余数作为插槽，寻找插槽所在实例即可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如何将同一类数据固定的保存在同一个</a:t>
            </a:r>
            <a:r>
              <a:rPr lang="en-US" altLang="zh-CN"/>
              <a:t>Redis</a:t>
            </a:r>
            <a:r>
              <a:rPr lang="zh-CN" altLang="en-US"/>
              <a:t>实例？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这一类数据使用相同的有效部分，例如</a:t>
            </a:r>
            <a:r>
              <a:rPr lang="en-US" altLang="zh-CN" sz="1600"/>
              <a:t>key</a:t>
            </a:r>
            <a:r>
              <a:rPr lang="zh-CN" altLang="en-US" sz="1600"/>
              <a:t>都以</a:t>
            </a:r>
            <a:r>
              <a:rPr lang="en-US" altLang="zh-CN" sz="1600"/>
              <a:t>{typeId}</a:t>
            </a:r>
            <a:r>
              <a:rPr lang="zh-CN" altLang="en-US" sz="1600"/>
              <a:t>为前缀</a:t>
            </a:r>
            <a:endParaRPr lang="en-US" altLang="zh-CN"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>
                <a:solidFill>
                  <a:srgbClr val="B60004"/>
                </a:solidFill>
              </a:rPr>
              <a:t>集群伸缩</a:t>
            </a:r>
            <a:endParaRPr lang="en-US" altLang="zh-CN">
              <a:solidFill>
                <a:srgbClr val="B60004"/>
              </a:solidFill>
            </a:endParaRPr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添加一个节点到集群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en-US" altLang="zh-CN"/>
              <a:t>redis-cli</a:t>
            </a:r>
            <a:r>
              <a:rPr lang="zh-CN" altLang="en-US"/>
              <a:t> </a:t>
            </a:r>
            <a:r>
              <a:rPr lang="en-US" altLang="zh-CN"/>
              <a:t>--cluster</a:t>
            </a:r>
            <a:r>
              <a:rPr lang="zh-CN" altLang="en-US"/>
              <a:t>提供了很多操作集群的命令，可以通过下面方式查看：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比如，添加节点的命令：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2091256"/>
            <a:ext cx="5334462" cy="1790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4573234"/>
            <a:ext cx="6218459" cy="13107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向集群中添加一个新的</a:t>
            </a:r>
            <a:r>
              <a:rPr lang="en-US" altLang="zh-CN"/>
              <a:t>master</a:t>
            </a:r>
            <a:r>
              <a:rPr lang="zh-CN" altLang="en-US"/>
              <a:t>节点，并向其中存储 </a:t>
            </a:r>
            <a:r>
              <a:rPr lang="en-US" altLang="zh-CN"/>
              <a:t>num = 10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启动一个新的</a:t>
            </a:r>
            <a:r>
              <a:rPr lang="en-US" altLang="zh-CN"/>
              <a:t>redis</a:t>
            </a:r>
            <a:r>
              <a:rPr lang="zh-CN" altLang="en-US"/>
              <a:t>实例，端口为</a:t>
            </a:r>
            <a:r>
              <a:rPr lang="en-US" altLang="zh-CN"/>
              <a:t>7004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添加</a:t>
            </a:r>
            <a:r>
              <a:rPr lang="en-US" altLang="zh-CN"/>
              <a:t>7004</a:t>
            </a:r>
            <a:r>
              <a:rPr lang="zh-CN" altLang="en-US"/>
              <a:t>到之前的集群，并作为一个</a:t>
            </a:r>
            <a:r>
              <a:rPr lang="en-US" altLang="zh-CN"/>
              <a:t>master</a:t>
            </a:r>
            <a:r>
              <a:rPr lang="zh-CN" altLang="en-US"/>
              <a:t>节点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给</a:t>
            </a:r>
            <a:r>
              <a:rPr lang="en-US" altLang="zh-CN"/>
              <a:t>7004</a:t>
            </a:r>
            <a:r>
              <a:rPr lang="zh-CN" altLang="en-US"/>
              <a:t>节点分配插槽，使得</a:t>
            </a:r>
            <a:r>
              <a:rPr lang="en-US" altLang="zh-CN"/>
              <a:t>num</a:t>
            </a:r>
            <a:r>
              <a:rPr lang="zh-CN" altLang="en-US"/>
              <a:t>这个</a:t>
            </a:r>
            <a:r>
              <a:rPr lang="en-US" altLang="zh-CN"/>
              <a:t>key</a:t>
            </a:r>
            <a:r>
              <a:rPr lang="zh-CN" altLang="en-US"/>
              <a:t>可以存储到</a:t>
            </a:r>
            <a:r>
              <a:rPr lang="en-US" altLang="zh-CN"/>
              <a:t>7004</a:t>
            </a:r>
            <a:r>
              <a:rPr lang="zh-CN" altLang="en-US"/>
              <a:t>实例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删除集群中的一个节点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</a:t>
            </a:r>
            <a:r>
              <a:rPr lang="en-US" altLang="zh-CN"/>
              <a:t>7004</a:t>
            </a:r>
            <a:r>
              <a:rPr lang="zh-CN" altLang="en-US"/>
              <a:t>这个实例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>
                <a:solidFill>
                  <a:srgbClr val="B60004"/>
                </a:solidFill>
              </a:rPr>
              <a:t>故障转移</a:t>
            </a:r>
            <a:endParaRPr lang="en-US" altLang="zh-CN">
              <a:solidFill>
                <a:srgbClr val="B60004"/>
              </a:solidFill>
            </a:endParaRPr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071967" y="2743680"/>
            <a:ext cx="4048065" cy="1833623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 rot="5400000">
            <a:off x="4067272" y="2743680"/>
            <a:ext cx="4048065" cy="1833623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91819" y="2142576"/>
            <a:ext cx="1398111" cy="1398111"/>
            <a:chOff x="6291819" y="2142576"/>
            <a:chExt cx="1398111" cy="1398111"/>
          </a:xfrm>
        </p:grpSpPr>
        <p:sp>
          <p:nvSpPr>
            <p:cNvPr id="7" name="圆角矩形 7"/>
            <p:cNvSpPr/>
            <p:nvPr/>
          </p:nvSpPr>
          <p:spPr>
            <a:xfrm>
              <a:off x="6291819" y="2142576"/>
              <a:ext cx="1398111" cy="1398111"/>
            </a:xfrm>
            <a:prstGeom prst="roundRect">
              <a:avLst/>
            </a:prstGeom>
            <a:solidFill>
              <a:srgbClr val="4C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597101" y="2518466"/>
              <a:ext cx="78754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52228" y="3823388"/>
            <a:ext cx="1412744" cy="1398111"/>
            <a:chOff x="4552228" y="3823388"/>
            <a:chExt cx="1412744" cy="1398111"/>
          </a:xfrm>
        </p:grpSpPr>
        <p:sp>
          <p:nvSpPr>
            <p:cNvPr id="9" name="圆角矩形 9"/>
            <p:cNvSpPr/>
            <p:nvPr/>
          </p:nvSpPr>
          <p:spPr>
            <a:xfrm>
              <a:off x="4559545" y="3823388"/>
              <a:ext cx="1398111" cy="1398111"/>
            </a:xfrm>
            <a:prstGeom prst="roundRect">
              <a:avLst/>
            </a:prstGeom>
            <a:solidFill>
              <a:srgbClr val="4C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552228" y="4199278"/>
              <a:ext cx="141274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91819" y="3809037"/>
            <a:ext cx="1398111" cy="1398111"/>
            <a:chOff x="6291819" y="3809037"/>
            <a:chExt cx="1398111" cy="1398111"/>
          </a:xfrm>
        </p:grpSpPr>
        <p:sp>
          <p:nvSpPr>
            <p:cNvPr id="8" name="圆角矩形 8"/>
            <p:cNvSpPr/>
            <p:nvPr/>
          </p:nvSpPr>
          <p:spPr>
            <a:xfrm>
              <a:off x="6291819" y="3809037"/>
              <a:ext cx="1398111" cy="139811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09695" y="4184927"/>
              <a:ext cx="76235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8120032" y="1882082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0032" y="2357949"/>
            <a:ext cx="305134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搭建主从集群，实现读写分离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8120032" y="4423246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zh-CN" altLang="en-US" sz="2000" b="1" dirty="0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97267" y="4963034"/>
            <a:ext cx="305134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哨兵，实现健康检测和自动恢复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2107631" y="1882082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zh-CN" altLang="en-US" sz="2000" b="1" dirty="0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33998" y="2357949"/>
            <a:ext cx="305134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数据持久化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2107631" y="4423246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33998" y="4939130"/>
            <a:ext cx="305134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搭建分片集群，利用插槽机制实现动态扩容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66861" y="2142576"/>
            <a:ext cx="1398111" cy="1398111"/>
            <a:chOff x="4566861" y="2142576"/>
            <a:chExt cx="1398111" cy="1398111"/>
          </a:xfrm>
        </p:grpSpPr>
        <p:sp>
          <p:nvSpPr>
            <p:cNvPr id="6" name="圆角矩形 6"/>
            <p:cNvSpPr/>
            <p:nvPr/>
          </p:nvSpPr>
          <p:spPr>
            <a:xfrm>
              <a:off x="4566861" y="2142576"/>
              <a:ext cx="1398111" cy="139811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872143" y="2518466"/>
              <a:ext cx="78754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故障转移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当集群中有一个</a:t>
            </a:r>
            <a:r>
              <a:rPr lang="en-US" altLang="zh-CN"/>
              <a:t>master</a:t>
            </a:r>
            <a:r>
              <a:rPr lang="zh-CN" altLang="en-US"/>
              <a:t>宕机会发生什么呢？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/>
              <a:t>首先是该实例与其它实例失去连接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/>
              <a:t>然后是疑似宕机：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/>
              <a:t>最后是确定下线，自动提升一个</a:t>
            </a:r>
            <a:r>
              <a:rPr lang="en-US" altLang="zh-CN"/>
              <a:t>slave</a:t>
            </a:r>
            <a:r>
              <a:rPr lang="zh-CN" altLang="en-US"/>
              <a:t>为新的</a:t>
            </a:r>
            <a:r>
              <a:rPr lang="en-US" altLang="zh-CN"/>
              <a:t>master</a:t>
            </a:r>
            <a:r>
              <a:rPr lang="zh-CN" altLang="en-US"/>
              <a:t>：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147" y="2686001"/>
            <a:ext cx="10530265" cy="9984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47" y="4126510"/>
            <a:ext cx="10530260" cy="10400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数据迁移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利用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cluster failover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命令可以手动让集群中的某个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宕机，切换到执行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cluster failover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命令的这个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节点，实现无感知的数据迁移。其流程如下：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35249" y="2271623"/>
            <a:ext cx="778213" cy="194553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>
            <a:stCxn id="4" idx="2"/>
          </p:cNvCxnSpPr>
          <p:nvPr/>
        </p:nvCxnSpPr>
        <p:spPr>
          <a:xfrm>
            <a:off x="9224356" y="2466176"/>
            <a:ext cx="0" cy="383956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175717" y="2618962"/>
            <a:ext cx="107005" cy="3112851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66965" y="2271623"/>
            <a:ext cx="778213" cy="194553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slave</a:t>
            </a:r>
            <a:endParaRPr lang="en-US" altLang="zh-CN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连接符 14"/>
          <p:cNvCxnSpPr>
            <a:stCxn id="13" idx="2"/>
          </p:cNvCxnSpPr>
          <p:nvPr/>
        </p:nvCxnSpPr>
        <p:spPr>
          <a:xfrm>
            <a:off x="6756072" y="2466176"/>
            <a:ext cx="0" cy="383956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707433" y="2618962"/>
            <a:ext cx="107005" cy="3112851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970848" y="2279129"/>
            <a:ext cx="1010813" cy="194554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其它</a:t>
            </a:r>
            <a:r>
              <a:rPr lang="en-US" altLang="zh-CN" sz="1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endParaRPr lang="zh-CN" altLang="en-US" sz="11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18" name="直接连接符 17"/>
          <p:cNvCxnSpPr>
            <a:stCxn id="17" idx="2"/>
          </p:cNvCxnSpPr>
          <p:nvPr/>
        </p:nvCxnSpPr>
        <p:spPr>
          <a:xfrm>
            <a:off x="10476255" y="2473683"/>
            <a:ext cx="0" cy="383956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0437344" y="4143798"/>
            <a:ext cx="104074" cy="159552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814438" y="2869661"/>
            <a:ext cx="2361279" cy="0"/>
          </a:xfrm>
          <a:prstGeom prst="straightConnector1">
            <a:avLst/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107538" y="2473683"/>
            <a:ext cx="16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1.slave</a:t>
            </a:r>
            <a:r>
              <a:rPr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节点告诉</a:t>
            </a:r>
            <a:r>
              <a:rPr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节点拒绝任何客户端请求</a:t>
            </a:r>
            <a:r>
              <a:rPr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endParaRPr lang="en-US" altLang="zh-CN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6814438" y="3274830"/>
            <a:ext cx="2361279" cy="0"/>
          </a:xfrm>
          <a:prstGeom prst="straightConnector1">
            <a:avLst/>
          </a:prstGeom>
          <a:ln w="12700">
            <a:solidFill>
              <a:srgbClr val="4C525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134181" y="2920306"/>
            <a:ext cx="16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 master</a:t>
            </a:r>
            <a:r>
              <a:rPr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返回当前的数据</a:t>
            </a:r>
            <a:r>
              <a:rPr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</a:t>
            </a:r>
            <a:r>
              <a:rPr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slave</a:t>
            </a:r>
            <a:endParaRPr lang="en-US" altLang="zh-CN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760438" y="3519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肘形连接符 78"/>
          <p:cNvCxnSpPr>
            <a:endCxn id="34" idx="3"/>
          </p:cNvCxnSpPr>
          <p:nvPr/>
        </p:nvCxnSpPr>
        <p:spPr>
          <a:xfrm rot="16200000" flipH="1">
            <a:off x="6707471" y="3560713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142725" y="3472841"/>
            <a:ext cx="131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kumimoji="1"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等待数据</a:t>
            </a:r>
            <a:r>
              <a:rPr kumimoji="1"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endParaRPr kumimoji="1" lang="en-US" altLang="zh-CN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与</a:t>
            </a:r>
            <a:r>
              <a:rPr kumimoji="1"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kumimoji="1"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一致</a:t>
            </a:r>
            <a:endParaRPr kumimoji="1" lang="zh-CN" altLang="en-US" sz="10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6814438" y="4876516"/>
            <a:ext cx="3622905" cy="0"/>
          </a:xfrm>
          <a:prstGeom prst="straightConnector1">
            <a:avLst/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7339732" y="4499185"/>
            <a:ext cx="145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标记自己为</a:t>
            </a:r>
            <a:r>
              <a:rPr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，广播故障转移的结果</a:t>
            </a:r>
            <a:endParaRPr lang="en-US" altLang="zh-CN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60438" y="414379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肘形连接符 78"/>
          <p:cNvCxnSpPr>
            <a:endCxn id="43" idx="3"/>
          </p:cNvCxnSpPr>
          <p:nvPr/>
        </p:nvCxnSpPr>
        <p:spPr>
          <a:xfrm rot="16200000" flipH="1">
            <a:off x="6707471" y="4185243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7142725" y="4097371"/>
            <a:ext cx="1319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kumimoji="1"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开始故障转移</a:t>
            </a:r>
            <a:endParaRPr kumimoji="1" lang="zh-CN" altLang="en-US" sz="10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229435" y="411472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8" name="肘形连接符 78"/>
          <p:cNvCxnSpPr>
            <a:endCxn id="47" idx="3"/>
          </p:cNvCxnSpPr>
          <p:nvPr/>
        </p:nvCxnSpPr>
        <p:spPr>
          <a:xfrm rot="16200000" flipH="1">
            <a:off x="9176468" y="4156172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9611722" y="4068299"/>
            <a:ext cx="751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kumimoji="1"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开始故障转移</a:t>
            </a:r>
            <a:endParaRPr kumimoji="1" lang="zh-CN" altLang="en-US" sz="10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29435" y="517996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肘形连接符 78"/>
          <p:cNvCxnSpPr>
            <a:endCxn id="50" idx="3"/>
          </p:cNvCxnSpPr>
          <p:nvPr/>
        </p:nvCxnSpPr>
        <p:spPr>
          <a:xfrm rot="16200000" flipH="1">
            <a:off x="9176468" y="5221405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9514516" y="5179960"/>
            <a:ext cx="80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6.</a:t>
            </a:r>
            <a:r>
              <a:rPr kumimoji="1" lang="zh-CN" altLang="en-US" sz="1000">
                <a:solidFill>
                  <a:srgbClr val="4850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收到广播，开始处理客户端读请求</a:t>
            </a:r>
            <a:endParaRPr kumimoji="1" lang="zh-CN" altLang="en-US" sz="1000" dirty="0">
              <a:solidFill>
                <a:srgbClr val="48504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>
            <a:off x="6814438" y="4944517"/>
            <a:ext cx="2361279" cy="0"/>
          </a:xfrm>
          <a:prstGeom prst="straightConnector1">
            <a:avLst/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占位符 2"/>
          <p:cNvSpPr txBox="1"/>
          <p:nvPr/>
        </p:nvSpPr>
        <p:spPr>
          <a:xfrm>
            <a:off x="710880" y="2614852"/>
            <a:ext cx="5385120" cy="324091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手动的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Failover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支持三种不同模式：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缺省：默认的流程，如图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1~6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歩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force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：省略了对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offset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的一致性校验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takeover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：直接执行第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歩，忽略数据一致性、忽略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状态和其它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的意见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3" grpId="0" animBg="1"/>
      <p:bldP spid="16" grpId="0" animBg="1"/>
      <p:bldP spid="17" grpId="0" animBg="1"/>
      <p:bldP spid="19" grpId="0" animBg="1"/>
      <p:bldP spid="26" grpId="0"/>
      <p:bldP spid="33" grpId="0"/>
      <p:bldP spid="34" grpId="0" animBg="1"/>
      <p:bldP spid="36" grpId="0"/>
      <p:bldP spid="42" grpId="0"/>
      <p:bldP spid="43" grpId="0" animBg="1"/>
      <p:bldP spid="45" grpId="0"/>
      <p:bldP spid="47" grpId="0" animBg="1"/>
      <p:bldP spid="49" grpId="0"/>
      <p:bldP spid="50" grpId="0" animBg="1"/>
      <p:bldP spid="5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7002</a:t>
            </a:r>
            <a:r>
              <a:rPr lang="zh-CN" altLang="en-US"/>
              <a:t>这个</a:t>
            </a:r>
            <a:r>
              <a:rPr lang="en-US" altLang="zh-CN"/>
              <a:t>slave</a:t>
            </a:r>
            <a:r>
              <a:rPr lang="zh-CN" altLang="en-US"/>
              <a:t>节点执行手动故障转移，重新夺回</a:t>
            </a:r>
            <a:r>
              <a:rPr lang="en-US" altLang="zh-CN"/>
              <a:t>master</a:t>
            </a:r>
            <a:r>
              <a:rPr lang="zh-CN" altLang="en-US"/>
              <a:t>地位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redis-cli</a:t>
            </a:r>
            <a:r>
              <a:rPr lang="zh-CN" altLang="en-US"/>
              <a:t>连接</a:t>
            </a:r>
            <a:r>
              <a:rPr lang="en-US" altLang="zh-CN"/>
              <a:t>7002</a:t>
            </a:r>
            <a:r>
              <a:rPr lang="zh-CN" altLang="en-US"/>
              <a:t>这个节点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执行</a:t>
            </a:r>
            <a:r>
              <a:rPr lang="en-US" altLang="zh-CN"/>
              <a:t>cluster failover</a:t>
            </a:r>
            <a:r>
              <a:rPr lang="zh-CN" altLang="en-US"/>
              <a:t>命令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访问分片集群</a:t>
            </a:r>
            <a:endParaRPr lang="en-US" altLang="zh-CN">
              <a:solidFill>
                <a:srgbClr val="AD2A26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RedisTemplate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访问分片集群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RedisTemplate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底层同样基于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lettuce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实现了分片集群的支持，而使用的步骤与哨兵模式基本一致：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引入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starter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依赖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配置分片集群地址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配置读写分离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与哨兵模式相比，其中只有分片集群的配置方式略有差异，如下：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6578" y="3763483"/>
            <a:ext cx="5259422" cy="2091690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redis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cluster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nodes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# 指定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分片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集群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的每一个节点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信息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- 192.168.10.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01:7001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- 192.168.10.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01:7002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- 192.168.10.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01:7003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- 192.168.10.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01:8001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- 192.168.10.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01:8002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- 192.168.10.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01:8003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持久化</a:t>
            </a:r>
            <a:endParaRPr kumimoji="1" lang="en-US" altLang="zh-CN"/>
          </a:p>
          <a:p>
            <a:r>
              <a:rPr kumimoji="1" lang="en-US" altLang="zh-CN"/>
              <a:t>Redis</a:t>
            </a:r>
            <a:r>
              <a:rPr kumimoji="1" lang="zh-CN" altLang="en-US"/>
              <a:t>主从</a:t>
            </a:r>
            <a:endParaRPr kumimoji="1" lang="en-US" altLang="zh-CN" dirty="0"/>
          </a:p>
          <a:p>
            <a:r>
              <a:rPr kumimoji="1" lang="en-US" altLang="zh-CN"/>
              <a:t>Redis</a:t>
            </a:r>
            <a:r>
              <a:rPr kumimoji="1" lang="zh-CN" altLang="en-US"/>
              <a:t>哨兵</a:t>
            </a:r>
            <a:endParaRPr kumimoji="1" lang="en-US" altLang="zh-CN"/>
          </a:p>
          <a:p>
            <a:r>
              <a:rPr kumimoji="1" lang="en-US" altLang="zh-CN"/>
              <a:t>Redis</a:t>
            </a:r>
            <a:r>
              <a:rPr kumimoji="1" lang="zh-CN" altLang="en-US"/>
              <a:t>分片集群</a:t>
            </a:r>
            <a:endParaRPr kumimoji="1"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持久化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RDB</a:t>
            </a:r>
            <a:r>
              <a:rPr lang="zh-CN" altLang="en-US"/>
              <a:t>持久化</a:t>
            </a:r>
            <a:endParaRPr lang="en-US" altLang="zh-CN"/>
          </a:p>
          <a:p>
            <a:r>
              <a:rPr lang="en-US" altLang="zh-CN"/>
              <a:t>AOF</a:t>
            </a:r>
            <a:r>
              <a:rPr lang="zh-CN" altLang="en-US"/>
              <a:t>持久化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RDB</a:t>
            </a:r>
            <a:r>
              <a:rPr lang="zh-CN" altLang="en-US">
                <a:solidFill>
                  <a:srgbClr val="AD2A26"/>
                </a:solidFill>
              </a:rPr>
              <a:t>持久化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en-US" altLang="zh-CN"/>
              <a:t>AOF</a:t>
            </a:r>
            <a:r>
              <a:rPr lang="zh-CN" altLang="en-US"/>
              <a:t>持久化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ISLIDE.ICON" val="#405265;#404313;"/>
</p:tagLst>
</file>

<file path=ppt/tags/tag10.xml><?xml version="1.0" encoding="utf-8"?>
<p:tagLst xmlns:p="http://schemas.openxmlformats.org/presentationml/2006/main">
  <p:tag name="ISLIDE.ICON" val="#405265;#404313;"/>
</p:tagLst>
</file>

<file path=ppt/tags/tag11.xml><?xml version="1.0" encoding="utf-8"?>
<p:tagLst xmlns:p="http://schemas.openxmlformats.org/presentationml/2006/main">
  <p:tag name="ISLIDE.ICON" val="#405265;#404313;"/>
</p:tagLst>
</file>

<file path=ppt/tags/tag12.xml><?xml version="1.0" encoding="utf-8"?>
<p:tagLst xmlns:p="http://schemas.openxmlformats.org/presentationml/2006/main">
  <p:tag name="ISLIDE.ICON" val="#405265;#404313;"/>
</p:tagLst>
</file>

<file path=ppt/tags/tag13.xml><?xml version="1.0" encoding="utf-8"?>
<p:tagLst xmlns:p="http://schemas.openxmlformats.org/presentationml/2006/main">
  <p:tag name="ISLIDE.ICON" val="#405265;#404313;"/>
</p:tagLst>
</file>

<file path=ppt/tags/tag14.xml><?xml version="1.0" encoding="utf-8"?>
<p:tagLst xmlns:p="http://schemas.openxmlformats.org/presentationml/2006/main">
  <p:tag name="ISLIDE.ICON" val="#405265;#404313;"/>
</p:tagLst>
</file>

<file path=ppt/tags/tag15.xml><?xml version="1.0" encoding="utf-8"?>
<p:tagLst xmlns:p="http://schemas.openxmlformats.org/presentationml/2006/main">
  <p:tag name="ISLIDE.ICON" val="#405265;#404313;"/>
</p:tagLst>
</file>

<file path=ppt/tags/tag16.xml><?xml version="1.0" encoding="utf-8"?>
<p:tagLst xmlns:p="http://schemas.openxmlformats.org/presentationml/2006/main">
  <p:tag name="ISLIDE.ICON" val="#405265;#404313;"/>
</p:tagLst>
</file>

<file path=ppt/tags/tag17.xml><?xml version="1.0" encoding="utf-8"?>
<p:tagLst xmlns:p="http://schemas.openxmlformats.org/presentationml/2006/main">
  <p:tag name="ISLIDE.ICON" val="#405265;#404313;"/>
</p:tagLst>
</file>

<file path=ppt/tags/tag18.xml><?xml version="1.0" encoding="utf-8"?>
<p:tagLst xmlns:p="http://schemas.openxmlformats.org/presentationml/2006/main">
  <p:tag name="ISLIDE.ICON" val="#405265;#404313;"/>
</p:tagLst>
</file>

<file path=ppt/tags/tag19.xml><?xml version="1.0" encoding="utf-8"?>
<p:tagLst xmlns:p="http://schemas.openxmlformats.org/presentationml/2006/main">
  <p:tag name="ISLIDE.ICON" val="#405265;#404313;"/>
</p:tagLst>
</file>

<file path=ppt/tags/tag2.xml><?xml version="1.0" encoding="utf-8"?>
<p:tagLst xmlns:p="http://schemas.openxmlformats.org/presentationml/2006/main">
  <p:tag name="ISLIDE.ICON" val="#404313;#393789;#10268;"/>
</p:tagLst>
</file>

<file path=ppt/tags/tag20.xml><?xml version="1.0" encoding="utf-8"?>
<p:tagLst xmlns:p="http://schemas.openxmlformats.org/presentationml/2006/main">
  <p:tag name="ISLIDE.ICON" val="#405265;#404313;"/>
</p:tagLst>
</file>

<file path=ppt/tags/tag21.xml><?xml version="1.0" encoding="utf-8"?>
<p:tagLst xmlns:p="http://schemas.openxmlformats.org/presentationml/2006/main">
  <p:tag name="ISLIDE.ICON" val="#405265;#404313;"/>
</p:tagLst>
</file>

<file path=ppt/tags/tag3.xml><?xml version="1.0" encoding="utf-8"?>
<p:tagLst xmlns:p="http://schemas.openxmlformats.org/presentationml/2006/main">
  <p:tag name="KSO_WM_UNIT_TABLE_BEAUTIFY" val="smartTable{987ecfcc-4d55-47db-9a78-c8ad2a7e0368}"/>
</p:tagLst>
</file>

<file path=ppt/tags/tag4.xml><?xml version="1.0" encoding="utf-8"?>
<p:tagLst xmlns:p="http://schemas.openxmlformats.org/presentationml/2006/main">
  <p:tag name="ISLIDE.ICON" val="#404313;#393789;#10268;"/>
</p:tagLst>
</file>

<file path=ppt/tags/tag5.xml><?xml version="1.0" encoding="utf-8"?>
<p:tagLst xmlns:p="http://schemas.openxmlformats.org/presentationml/2006/main">
  <p:tag name="ISLIDE.ICON" val="#404313;#393789;#10268;"/>
</p:tagLst>
</file>

<file path=ppt/tags/tag6.xml><?xml version="1.0" encoding="utf-8"?>
<p:tagLst xmlns:p="http://schemas.openxmlformats.org/presentationml/2006/main">
  <p:tag name="ISLIDE.ICON" val="#404313;#393789;#10268;"/>
</p:tagLst>
</file>

<file path=ppt/tags/tag7.xml><?xml version="1.0" encoding="utf-8"?>
<p:tagLst xmlns:p="http://schemas.openxmlformats.org/presentationml/2006/main">
  <p:tag name="ISLIDE.ICON" val="#405265;#404313;"/>
</p:tagLst>
</file>

<file path=ppt/tags/tag8.xml><?xml version="1.0" encoding="utf-8"?>
<p:tagLst xmlns:p="http://schemas.openxmlformats.org/presentationml/2006/main">
  <p:tag name="ISLIDE.ICON" val="#405265;#404313;"/>
</p:tagLst>
</file>

<file path=ppt/tags/tag9.xml><?xml version="1.0" encoding="utf-8"?>
<p:tagLst xmlns:p="http://schemas.openxmlformats.org/presentationml/2006/main">
  <p:tag name="ISLIDE.ICON" val="#405265;#404313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0</TotalTime>
  <Words>9862</Words>
  <Application>WPS 演示</Application>
  <PresentationFormat>宽屏</PresentationFormat>
  <Paragraphs>1056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65</vt:i4>
      </vt:variant>
    </vt:vector>
  </HeadingPairs>
  <TitlesOfParts>
    <vt:vector size="101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华文楷体</vt:lpstr>
      <vt:lpstr>Alibaba PuHuiTi</vt:lpstr>
      <vt:lpstr>Alibaba PuHuiTi Medium</vt:lpstr>
      <vt:lpstr>Alibaba PuHuiTi M</vt:lpstr>
      <vt:lpstr>Segoe UI Light</vt:lpstr>
      <vt:lpstr>微软雅黑 Light</vt:lpstr>
      <vt:lpstr>Consolas</vt:lpstr>
      <vt:lpstr>Source Code Pro Medium</vt:lpstr>
      <vt:lpstr>Aurebesh</vt:lpstr>
      <vt:lpstr>-apple-system</vt:lpstr>
      <vt:lpstr>Arial Unicode MS</vt:lpstr>
      <vt:lpstr>等线</vt:lpstr>
      <vt:lpstr>Open Sans</vt:lpstr>
      <vt:lpstr>Segoe Print</vt:lpstr>
      <vt:lpstr>Lato</vt:lpstr>
      <vt:lpstr>Source Code Pro</vt:lpstr>
      <vt:lpstr>Courier New</vt:lpstr>
      <vt:lpstr>Source Code Pro Black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分布式缓存</vt:lpstr>
      <vt:lpstr>单点Redis的问题</vt:lpstr>
      <vt:lpstr>单点Redis的问题</vt:lpstr>
      <vt:lpstr>单点Redis的问题</vt:lpstr>
      <vt:lpstr>单点Redis的问题</vt:lpstr>
      <vt:lpstr>单点Redis的问题</vt:lpstr>
      <vt:lpstr>PowerPoint 演示文稿</vt:lpstr>
      <vt:lpstr>Redis持久化</vt:lpstr>
      <vt:lpstr>PowerPoint 演示文稿</vt:lpstr>
      <vt:lpstr>RDB</vt:lpstr>
      <vt:lpstr>RDB</vt:lpstr>
      <vt:lpstr>RDB</vt:lpstr>
      <vt:lpstr>RDB</vt:lpstr>
      <vt:lpstr>PowerPoint 演示文稿</vt:lpstr>
      <vt:lpstr>PowerPoint 演示文稿</vt:lpstr>
      <vt:lpstr>AOF</vt:lpstr>
      <vt:lpstr>AOF</vt:lpstr>
      <vt:lpstr>AOF</vt:lpstr>
      <vt:lpstr>AOF</vt:lpstr>
      <vt:lpstr>Redis主从</vt:lpstr>
      <vt:lpstr>PowerPoint 演示文稿</vt:lpstr>
      <vt:lpstr>搭建主从架构</vt:lpstr>
      <vt:lpstr>搭建主从架构</vt:lpstr>
      <vt:lpstr>PowerPoint 演示文稿</vt:lpstr>
      <vt:lpstr>PowerPoint 演示文稿</vt:lpstr>
      <vt:lpstr>数据同步原理</vt:lpstr>
      <vt:lpstr>数据同步原理</vt:lpstr>
      <vt:lpstr>数据同步原理</vt:lpstr>
      <vt:lpstr>PowerPoint 演示文稿</vt:lpstr>
      <vt:lpstr>数据同步原理</vt:lpstr>
      <vt:lpstr>数据同步原理</vt:lpstr>
      <vt:lpstr>数据同步原理</vt:lpstr>
      <vt:lpstr>PowerPoint 演示文稿</vt:lpstr>
      <vt:lpstr>PowerPoint 演示文稿</vt:lpstr>
      <vt:lpstr>Redis哨兵</vt:lpstr>
      <vt:lpstr>PowerPoint 演示文稿</vt:lpstr>
      <vt:lpstr>哨兵的作用</vt:lpstr>
      <vt:lpstr>服务状态监控</vt:lpstr>
      <vt:lpstr>选举新的master</vt:lpstr>
      <vt:lpstr>如何实现故障转移</vt:lpstr>
      <vt:lpstr>PowerPoint 演示文稿</vt:lpstr>
      <vt:lpstr>PowerPoint 演示文稿</vt:lpstr>
      <vt:lpstr>搭建哨兵架构</vt:lpstr>
      <vt:lpstr>PowerPoint 演示文稿</vt:lpstr>
      <vt:lpstr>RedisTemplate的哨兵模式</vt:lpstr>
      <vt:lpstr>RedisTemplate的哨兵模式</vt:lpstr>
      <vt:lpstr>RedisTemplate的哨兵模式</vt:lpstr>
      <vt:lpstr>Redis分片集群</vt:lpstr>
      <vt:lpstr>PowerPoint 演示文稿</vt:lpstr>
      <vt:lpstr>分片集群结构</vt:lpstr>
      <vt:lpstr>搭建分片集群</vt:lpstr>
      <vt:lpstr>PowerPoint 演示文稿</vt:lpstr>
      <vt:lpstr>散列插槽</vt:lpstr>
      <vt:lpstr>PowerPoint 演示文稿</vt:lpstr>
      <vt:lpstr>PowerPoint 演示文稿</vt:lpstr>
      <vt:lpstr>添加一个节点到集群</vt:lpstr>
      <vt:lpstr>PowerPoint 演示文稿</vt:lpstr>
      <vt:lpstr>PowerPoint 演示文稿</vt:lpstr>
      <vt:lpstr>PowerPoint 演示文稿</vt:lpstr>
      <vt:lpstr>故障转移</vt:lpstr>
      <vt:lpstr>数据迁移</vt:lpstr>
      <vt:lpstr>PowerPoint 演示文稿</vt:lpstr>
      <vt:lpstr>PowerPoint 演示文稿</vt:lpstr>
      <vt:lpstr>RedisTemplate访问分片集群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味気ない世の中と嘆く悲観</cp:lastModifiedBy>
  <cp:revision>1539</cp:revision>
  <dcterms:created xsi:type="dcterms:W3CDTF">2021-06-08T03:05:00Z</dcterms:created>
  <dcterms:modified xsi:type="dcterms:W3CDTF">2021-12-14T14:33:26Z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AC0F45BA34C74E97BC26466C2120F06C</vt:lpwstr>
  </property>
  <property fmtid="{D5CDD505-2E9C-101B-9397-08002B2CF9AE}" pid="3" name="KSOProductBuildVer">
    <vt:lpwstr>2052-11.1.0.11115</vt:lpwstr>
  </property>
</Properties>
</file>